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4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4"/>
    <p:sldMasterId id="2147483858" r:id="rId5"/>
    <p:sldMasterId id="2147483882" r:id="rId6"/>
    <p:sldMasterId id="2147483900" r:id="rId7"/>
    <p:sldMasterId id="2147483925" r:id="rId8"/>
  </p:sldMasterIdLst>
  <p:notesMasterIdLst>
    <p:notesMasterId r:id="rId13"/>
  </p:notesMasterIdLst>
  <p:handoutMasterIdLst>
    <p:handoutMasterId r:id="rId14"/>
  </p:handoutMasterIdLst>
  <p:sldIdLst>
    <p:sldId id="364" r:id="rId9"/>
    <p:sldId id="383" r:id="rId10"/>
    <p:sldId id="386" r:id="rId11"/>
    <p:sldId id="384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>
          <p15:clr>
            <a:srgbClr val="A4A3A4"/>
          </p15:clr>
        </p15:guide>
        <p15:guide id="2" orient="horz" pos="1141">
          <p15:clr>
            <a:srgbClr val="A4A3A4"/>
          </p15:clr>
        </p15:guide>
        <p15:guide id="3" orient="horz" pos="2286">
          <p15:clr>
            <a:srgbClr val="A4A3A4"/>
          </p15:clr>
        </p15:guide>
        <p15:guide id="4" pos="2892">
          <p15:clr>
            <a:srgbClr val="A4A3A4"/>
          </p15:clr>
        </p15:guide>
        <p15:guide id="5" pos="2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70C"/>
    <a:srgbClr val="275937"/>
    <a:srgbClr val="E17000"/>
    <a:srgbClr val="222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128" y="28"/>
      </p:cViewPr>
      <p:guideLst>
        <p:guide orient="horz" pos="3863"/>
        <p:guide orient="horz" pos="1141"/>
        <p:guide orient="horz" pos="2286"/>
        <p:guide pos="2892"/>
        <p:guide pos="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ilmaker, Jasper" userId="0e1d3c67-b2d0-4968-bc37-610089353652" providerId="ADAL" clId="{AD1C5572-459E-49FF-9561-8BF5E8689760}"/>
    <pc:docChg chg="delSld">
      <pc:chgData name="Zeilmaker, Jasper" userId="0e1d3c67-b2d0-4968-bc37-610089353652" providerId="ADAL" clId="{AD1C5572-459E-49FF-9561-8BF5E8689760}" dt="2022-02-18T16:11:52.155" v="2" actId="47"/>
      <pc:docMkLst>
        <pc:docMk/>
      </pc:docMkLst>
      <pc:sldChg chg="del">
        <pc:chgData name="Zeilmaker, Jasper" userId="0e1d3c67-b2d0-4968-bc37-610089353652" providerId="ADAL" clId="{AD1C5572-459E-49FF-9561-8BF5E8689760}" dt="2022-02-18T16:11:50.649" v="1" actId="47"/>
        <pc:sldMkLst>
          <pc:docMk/>
          <pc:sldMk cId="951418472" sldId="361"/>
        </pc:sldMkLst>
      </pc:sldChg>
      <pc:sldChg chg="del">
        <pc:chgData name="Zeilmaker, Jasper" userId="0e1d3c67-b2d0-4968-bc37-610089353652" providerId="ADAL" clId="{AD1C5572-459E-49FF-9561-8BF5E8689760}" dt="2022-02-18T16:11:49.124" v="0" actId="47"/>
        <pc:sldMkLst>
          <pc:docMk/>
          <pc:sldMk cId="85449185" sldId="366"/>
        </pc:sldMkLst>
      </pc:sldChg>
      <pc:sldChg chg="del">
        <pc:chgData name="Zeilmaker, Jasper" userId="0e1d3c67-b2d0-4968-bc37-610089353652" providerId="ADAL" clId="{AD1C5572-459E-49FF-9561-8BF5E8689760}" dt="2022-02-18T16:11:52.155" v="2" actId="47"/>
        <pc:sldMkLst>
          <pc:docMk/>
          <pc:sldMk cId="2674889842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DB60-9960-7E4E-BA4A-B29DFB46F3EE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0EAE8-FB6A-B847-B804-B8BC08416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35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3F22-96A7-2946-9F02-228CB8E4306F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D882-3718-4F40-87D5-7C3050DB7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58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3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5168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046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87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7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7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895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215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71222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6874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72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3606584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279648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497118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498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648835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12517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39439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838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45811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9442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569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964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483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916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1399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9466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8F5ACC98-DB86-4D69-A655-969E877DF43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9623" y="1800230"/>
            <a:ext cx="8171245" cy="45005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86B6F6-84CA-7C49-AE1C-4BAC788C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2101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4689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350733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err="1"/>
              <a:t>Klik</a:t>
            </a:r>
            <a:r>
              <a:rPr lang="nl-NL" noProof="0"/>
              <a:t> </a:t>
            </a:r>
            <a:r>
              <a:rPr lang="nl-NL" noProof="0" err="1"/>
              <a:t>om</a:t>
            </a:r>
            <a:r>
              <a:rPr lang="nl-NL" noProof="0"/>
              <a:t> </a:t>
            </a:r>
            <a:r>
              <a:rPr lang="nl-NL" noProof="0" err="1"/>
              <a:t>een</a:t>
            </a:r>
            <a:r>
              <a:rPr lang="nl-NL" noProof="0"/>
              <a:t> </a:t>
            </a:r>
            <a:r>
              <a:rPr lang="nl-NL" noProof="0" err="1"/>
              <a:t>titel</a:t>
            </a:r>
            <a:r>
              <a:rPr lang="nl-NL" noProof="0"/>
              <a:t> </a:t>
            </a:r>
            <a:r>
              <a:rPr lang="nl-NL" noProof="0" err="1"/>
              <a:t>te</a:t>
            </a:r>
            <a:r>
              <a:rPr lang="nl-NL" noProof="0"/>
              <a:t> </a:t>
            </a:r>
            <a:r>
              <a:rPr lang="nl-NL" noProof="0" err="1"/>
              <a:t>maken</a:t>
            </a:r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EED1-3B2D-4DF3-84FC-6A29FAA80043}" type="datetime4">
              <a:rPr lang="nl-NL" smtClean="0"/>
              <a:pPr/>
              <a:t>18 februari 2022</a:t>
            </a:fld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956072" indent="-214313">
              <a:buFont typeface="Verdana" pitchFamily="34" charset="0"/>
              <a:buChar char="–"/>
              <a:defRPr sz="1350"/>
            </a:lvl4pPr>
            <a:lvl5pPr marL="1223963" indent="-214313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err="1"/>
              <a:t>Klik</a:t>
            </a:r>
            <a:r>
              <a:rPr lang="nl-NL" noProof="0"/>
              <a:t> </a:t>
            </a:r>
            <a:r>
              <a:rPr lang="nl-NL" noProof="0" err="1"/>
              <a:t>om</a:t>
            </a:r>
            <a:r>
              <a:rPr lang="nl-NL" noProof="0"/>
              <a:t> de </a:t>
            </a:r>
            <a:r>
              <a:rPr lang="nl-NL" noProof="0" err="1"/>
              <a:t>modelstijlen</a:t>
            </a:r>
            <a:r>
              <a:rPr lang="nl-NL" noProof="0"/>
              <a:t> </a:t>
            </a:r>
            <a:r>
              <a:rPr lang="nl-NL" noProof="0" err="1"/>
              <a:t>te</a:t>
            </a:r>
            <a:r>
              <a:rPr lang="nl-NL" noProof="0"/>
              <a:t> </a:t>
            </a:r>
            <a:r>
              <a:rPr lang="nl-NL" noProof="0" err="1"/>
              <a:t>bewerken</a:t>
            </a:r>
            <a:endParaRPr lang="nl-NL" noProof="0"/>
          </a:p>
          <a:p>
            <a:pPr lvl="1"/>
            <a:r>
              <a:rPr lang="nl-NL" noProof="0" err="1"/>
              <a:t>Tweede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2"/>
            <a:r>
              <a:rPr lang="nl-NL" noProof="0" err="1"/>
              <a:t>Derde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3"/>
            <a:r>
              <a:rPr lang="nl-NL" noProof="0" err="1"/>
              <a:t>Vierde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  <a:p>
            <a:pPr lvl="4"/>
            <a:r>
              <a:rPr lang="nl-NL" noProof="0" err="1"/>
              <a:t>Vijfde</a:t>
            </a:r>
            <a:r>
              <a:rPr lang="nl-NL" noProof="0"/>
              <a:t> </a:t>
            </a:r>
            <a:r>
              <a:rPr lang="nl-NL" noProof="0" err="1"/>
              <a:t>niveau</a:t>
            </a:r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75218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049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3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194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233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74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4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2042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612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815954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42238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312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003295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3188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738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1215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136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9216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419537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020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1747054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8221151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2184395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9176590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3326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1349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4198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0"/>
            <a:ext cx="9156512" cy="602976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65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308144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3004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0647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851779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3099482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5730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6470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68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0"/>
            <a:ext cx="9156512" cy="602976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270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727544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5795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8862961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/>
          <a:lstStyle/>
          <a:p>
            <a:fld id="{EBBE4B90-5F3D-4E50-A2ED-FAC59CAA5D3F}" type="datetimeFigureOut">
              <a:rPr lang="nl-NL" smtClean="0"/>
              <a:t>18-2-2022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8610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1" y="1245758"/>
            <a:ext cx="8367464" cy="494630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39268478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793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735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694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6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Voortgangsdashboard DSO DGOW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337222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47BA1A54-BE30-7543-9CE9-EE043FC9C205}" type="datetime1">
              <a:rPr lang="nl-NL" smtClean="0"/>
              <a:t>18-2-2022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6723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452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9939-7015-1A45-9662-DE01674F1633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62412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9651-CD75-CA46-B5E4-E4187E9A25C9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469929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A798-D909-9B49-8916-FC9564BF080D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6504184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8DF4-248B-DC4A-B9F6-4D786D608B94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359817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AB88-AAED-EB4F-8BD2-4164FCEFAC2B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158663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CB94-247E-6C40-B1B9-DD6475A1ACFB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233588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6C0E-7436-B541-86E9-E59C05298496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151423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87FC-B56D-1347-9B2F-36B0441E2602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30541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18/2/22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199301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8CFE-B09D-A346-8382-1A55D8C41B56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949409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7F49-103D-AD43-8695-B23F98F44A39}" type="datetime1">
              <a:rPr lang="nl-NL" smtClean="0"/>
              <a:t>18-2-2022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96668763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47AB5B-60C9-4C02-A6B4-66DE1C03445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568306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F71AF-7147-404F-82BE-04E87BF7D6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9758B17-A8E4-F146-9EA1-2431A8737F99}" type="datetime1">
              <a:rPr lang="nl-NL" smtClean="0"/>
              <a:t>18-2-2022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79825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spagina dia (inhou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hoek 19"/>
          <p:cNvSpPr/>
          <p:nvPr/>
        </p:nvSpPr>
        <p:spPr bwMode="auto">
          <a:xfrm>
            <a:off x="0" y="5730478"/>
            <a:ext cx="9144000" cy="1127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24" name="Rechthoek 23"/>
          <p:cNvSpPr/>
          <p:nvPr/>
        </p:nvSpPr>
        <p:spPr bwMode="auto">
          <a:xfrm>
            <a:off x="0" y="5730478"/>
            <a:ext cx="9144000" cy="1127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0" y="5197078"/>
            <a:ext cx="9144000" cy="1328266"/>
            <a:chOff x="0" y="5197078"/>
            <a:chExt cx="9144000" cy="1328266"/>
          </a:xfrm>
          <a:solidFill>
            <a:schemeClr val="tx2"/>
          </a:solidFill>
        </p:grpSpPr>
        <p:sp>
          <p:nvSpPr>
            <p:cNvPr id="19" name="Rechthoek 18"/>
            <p:cNvSpPr/>
            <p:nvPr/>
          </p:nvSpPr>
          <p:spPr bwMode="auto">
            <a:xfrm>
              <a:off x="0" y="5197078"/>
              <a:ext cx="9144000" cy="608186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56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2" charset="0"/>
              </a:endParaRPr>
            </a:p>
          </p:txBody>
        </p:sp>
        <p:sp>
          <p:nvSpPr>
            <p:cNvPr id="22" name="Afgeschuind enkele hoek rechthoek 21"/>
            <p:cNvSpPr/>
            <p:nvPr/>
          </p:nvSpPr>
          <p:spPr bwMode="auto">
            <a:xfrm>
              <a:off x="0" y="5730478"/>
              <a:ext cx="7020272" cy="794866"/>
            </a:xfrm>
            <a:prstGeom prst="snip1Rect">
              <a:avLst>
                <a:gd name="adj" fmla="val 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56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2" charset="0"/>
              </a:endParaRPr>
            </a:p>
          </p:txBody>
        </p:sp>
      </p:grpSp>
      <p:sp>
        <p:nvSpPr>
          <p:cNvPr id="8" name="Zeshoek 7"/>
          <p:cNvSpPr>
            <a:spLocks noChangeAspect="1"/>
          </p:cNvSpPr>
          <p:nvPr/>
        </p:nvSpPr>
        <p:spPr bwMode="auto">
          <a:xfrm>
            <a:off x="-1371599" y="4724400"/>
            <a:ext cx="3031653" cy="26670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0" name="Onderwerp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43000"/>
            <a:ext cx="8229600" cy="457200"/>
          </a:xfrm>
          <a:prstGeom prst="rect">
            <a:avLst/>
          </a:prstGeom>
        </p:spPr>
        <p:txBody>
          <a:bodyPr vert="horz"/>
          <a:lstStyle>
            <a:lvl1pPr>
              <a:buFont typeface="Arial"/>
              <a:buNone/>
              <a:defRPr b="1" baseline="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nl-NL"/>
              <a:t>Onderwerp</a:t>
            </a:r>
          </a:p>
        </p:txBody>
      </p:sp>
      <p:sp>
        <p:nvSpPr>
          <p:cNvPr id="11" name="Zeshoek 10"/>
          <p:cNvSpPr>
            <a:spLocks noChangeAspect="1"/>
          </p:cNvSpPr>
          <p:nvPr/>
        </p:nvSpPr>
        <p:spPr bwMode="auto">
          <a:xfrm>
            <a:off x="-304800" y="4724400"/>
            <a:ext cx="2646773" cy="2328414"/>
          </a:xfrm>
          <a:prstGeom prst="hexagon">
            <a:avLst>
              <a:gd name="adj" fmla="val 28049"/>
              <a:gd name="vf" fmla="val 115470"/>
            </a:avLst>
          </a:prstGeom>
          <a:noFill/>
          <a:ln w="25400" cap="flat" cmpd="sng" algn="ctr">
            <a:solidFill>
              <a:schemeClr val="bg1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4" name="Zeshoek 13"/>
          <p:cNvSpPr>
            <a:spLocks noChangeAspect="1"/>
          </p:cNvSpPr>
          <p:nvPr/>
        </p:nvSpPr>
        <p:spPr bwMode="auto">
          <a:xfrm>
            <a:off x="1793664" y="55626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3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9" name="Zeshoek 8"/>
          <p:cNvSpPr>
            <a:spLocks noChangeAspect="1"/>
          </p:cNvSpPr>
          <p:nvPr/>
        </p:nvSpPr>
        <p:spPr bwMode="auto">
          <a:xfrm>
            <a:off x="1371600" y="53340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4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5" name="Zeshoek 14"/>
          <p:cNvSpPr>
            <a:spLocks noChangeAspect="1"/>
          </p:cNvSpPr>
          <p:nvPr/>
        </p:nvSpPr>
        <p:spPr bwMode="auto">
          <a:xfrm>
            <a:off x="1981205" y="6281917"/>
            <a:ext cx="1309699" cy="1152166"/>
          </a:xfrm>
          <a:prstGeom prst="hexagon">
            <a:avLst>
              <a:gd name="adj" fmla="val 28049"/>
              <a:gd name="vf" fmla="val 115470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3" name="Zeshoek 12"/>
          <p:cNvSpPr>
            <a:spLocks noChangeAspect="1"/>
          </p:cNvSpPr>
          <p:nvPr/>
        </p:nvSpPr>
        <p:spPr bwMode="auto">
          <a:xfrm>
            <a:off x="1412664" y="58674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3">
              <a:alpha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6" name="Zeshoek 5"/>
          <p:cNvSpPr>
            <a:spLocks noChangeAspect="1"/>
          </p:cNvSpPr>
          <p:nvPr/>
        </p:nvSpPr>
        <p:spPr bwMode="auto">
          <a:xfrm>
            <a:off x="-756402" y="5424837"/>
            <a:ext cx="1975602" cy="1737973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7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5" name="Titel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5901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Titel</a:t>
            </a:r>
          </a:p>
        </p:txBody>
      </p:sp>
      <p:sp>
        <p:nvSpPr>
          <p:cNvPr id="4" name="Inhoud"/>
          <p:cNvSpPr>
            <a:spLocks noGrp="1"/>
          </p:cNvSpPr>
          <p:nvPr>
            <p:ph sz="quarter" idx="11"/>
          </p:nvPr>
        </p:nvSpPr>
        <p:spPr>
          <a:xfrm>
            <a:off x="457200" y="1600210"/>
            <a:ext cx="8229600" cy="3413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tx2"/>
                </a:solidFill>
              </a:defRPr>
            </a:lvl1pPr>
            <a:lvl2pPr>
              <a:defRPr sz="1125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87F71AF-7147-404F-82BE-04E87BF7D6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3595176" y="6597361"/>
            <a:ext cx="3086100" cy="260649"/>
          </a:xfrm>
        </p:spPr>
        <p:txBody>
          <a:bodyPr/>
          <a:lstStyle/>
          <a:p>
            <a:endParaRPr lang="nl-NL"/>
          </a:p>
        </p:txBody>
      </p:sp>
      <p:pic>
        <p:nvPicPr>
          <p:cNvPr id="26" name="Afbeelding 25" descr="Amersfoort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7" y="5998228"/>
            <a:ext cx="1090463" cy="696079"/>
          </a:xfrm>
          <a:prstGeom prst="rect">
            <a:avLst/>
          </a:prstGeom>
        </p:spPr>
      </p:pic>
      <p:sp>
        <p:nvSpPr>
          <p:cNvPr id="27" name="Rechthoekige driehoek 26"/>
          <p:cNvSpPr/>
          <p:nvPr userDrawn="1"/>
        </p:nvSpPr>
        <p:spPr bwMode="auto">
          <a:xfrm rot="10800000" flipH="1">
            <a:off x="7020274" y="5730478"/>
            <a:ext cx="504056" cy="794866"/>
          </a:xfrm>
          <a:prstGeom prst="rtTriangl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108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4D2-79BB-F440-AAF5-BC2ED9DFCA10}" type="datetime1">
              <a:rPr lang="nl-NL" smtClean="0"/>
              <a:t>18-2-2022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268E-D995-48C9-BBA4-C33CB06E5D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9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21" Type="http://schemas.openxmlformats.org/officeDocument/2006/relationships/slideLayout" Target="../slideLayouts/slideLayout95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690" r:id="rId8"/>
    <p:sldLayoutId id="2147483695" r:id="rId9"/>
    <p:sldLayoutId id="2147483704" r:id="rId10"/>
    <p:sldLayoutId id="2147483703" r:id="rId11"/>
    <p:sldLayoutId id="2147483691" r:id="rId12"/>
    <p:sldLayoutId id="2147483705" r:id="rId13"/>
    <p:sldLayoutId id="2147483706" r:id="rId14"/>
    <p:sldLayoutId id="2147483692" r:id="rId15"/>
    <p:sldLayoutId id="2147483693" r:id="rId16"/>
    <p:sldLayoutId id="2147483694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  <p:sldLayoutId id="2147483877" r:id="rId18"/>
    <p:sldLayoutId id="2147483878" r:id="rId19"/>
    <p:sldLayoutId id="2147483881" r:id="rId20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342900"/>
            <a:fld id="{33B407B4-DD70-D045-8D0A-4EFC055441BF}" type="datetime3">
              <a:rPr lang="nl-NL" smtClean="0"/>
              <a:pPr defTabSz="34290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342900"/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8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18/2/22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  <p:sldLayoutId id="2147483919" r:id="rId18"/>
    <p:sldLayoutId id="2147483920" r:id="rId19"/>
    <p:sldLayoutId id="2147483921" r:id="rId20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3A509F-3A8E-7442-8C1A-A510B6452387}" type="datetime1">
              <a:rPr lang="nl-NL" smtClean="0"/>
              <a:t>18-2-2022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6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  <p:sldLayoutId id="2147483944" r:id="rId18"/>
    <p:sldLayoutId id="2147483945" r:id="rId19"/>
    <p:sldLayoutId id="2147483946" r:id="rId20"/>
    <p:sldLayoutId id="2147483947" r:id="rId21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450" y="172305"/>
            <a:ext cx="7631350" cy="663123"/>
          </a:xfrm>
        </p:spPr>
        <p:txBody>
          <a:bodyPr>
            <a:normAutofit/>
          </a:bodyPr>
          <a:lstStyle/>
          <a:p>
            <a: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  <a:t>KPI 2a/2b/2d: Voortgang per mijlpaalmoment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13080" y="760997"/>
            <a:ext cx="74625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In dit overzicht staat de voortgang in termen van DSO-functionaliteiten / </a:t>
            </a:r>
            <a:r>
              <a:rPr lang="nl-NL" sz="1200" err="1">
                <a:latin typeface="Verdana" panose="020B0604030504040204" pitchFamily="34" charset="0"/>
                <a:ea typeface="Verdana" panose="020B0604030504040204" pitchFamily="34" charset="0"/>
              </a:rPr>
              <a:t>capabillities</a:t>
            </a: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, die gerelateerd zijn aan mijlpalen in de </a:t>
            </a:r>
            <a:r>
              <a:rPr lang="nl-NL" sz="1200" err="1">
                <a:latin typeface="Verdana" panose="020B0604030504040204" pitchFamily="34" charset="0"/>
                <a:ea typeface="Verdana" panose="020B0604030504040204" pitchFamily="34" charset="0"/>
              </a:rPr>
              <a:t>roadmap</a:t>
            </a: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, met de verwachte aantallen die gereed zijn per mijlpaal (eind 2021 / na 2021)</a:t>
            </a:r>
          </a:p>
          <a:p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200" i="1">
                <a:latin typeface="Verdana" panose="020B0604030504040204" pitchFamily="34" charset="0"/>
                <a:ea typeface="Verdana" panose="020B0604030504040204" pitchFamily="34" charset="0"/>
              </a:rPr>
              <a:t>Voortgang in termen van DSO-functionaliteiten stand per Q4 2021 (1-1-2022):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Het totale aantal functionaliteiten IWT-niveau per Q4 2021 is 342 (stand Q3 was 349). Zeven functionaliteiten zijn het in kader van B/C release buiten BN zijn geplaatst. Totaal realisatie op basis van IWT/ </a:t>
            </a:r>
            <a:r>
              <a:rPr lang="nl-NL" sz="1200" err="1">
                <a:latin typeface="Verdana" panose="020B0604030504040204" pitchFamily="34" charset="0"/>
                <a:ea typeface="Verdana" panose="020B0604030504040204" pitchFamily="34" charset="0"/>
              </a:rPr>
              <a:t>capabilities</a:t>
            </a: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 is 89%. Dit was einde Q3 84%.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Hiervan zijn per 1-2022 308 beschikbaar, onder meer tbv aansluiten, oefenen en vullen (prognose Q3 was 320). Van 7 functionaliteiten was bij start Q4 bekend dat deze deels of niet gerealiseerd zouden worden.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O.a. taskforce grote geo heeft er toe geleid dat bij meerdere teams werkzaamheden zijn doorgeschoven naar PI-21. </a:t>
            </a:r>
          </a:p>
          <a:p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Duiding per DSO functionaliteiten op basis van voornemensnotitie PI-21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Per PI-21 zijn er nog 9 functionaliteiten die in kader van afbouw die gewenst zijn voor inwerkingtreding.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Twee functionaliteiten zijn geen onderdeel van IWT maar wel gewenst.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20 functionaliteiten zijn onderdeel van IWT of BN maar niet blokkerend voor inwerkingtreding.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Verder zijn er nog 4 functionaliteiten in het kader van uitbouw en overig die later geïmplementeerd worden.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Bij aanvang van PI-21 waren 28 IWT eisen nog niet helemaal ingevuld. Van 6 eisen wordt verwacht dat deze zijn afgerond na PI-21. Na PI-21 zijn nog 22 van de 349 IWT eisen niet volledig ingevuld, ofwel 6%. Deze eisen zijn echter niet blokkerend voor inwerkingtreding van de wet, soms is ook expliciet afgesproken ze pas na inwerkingtreding te implementeren.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450" y="172305"/>
            <a:ext cx="7631350" cy="663123"/>
          </a:xfrm>
        </p:spPr>
        <p:txBody>
          <a:bodyPr>
            <a:normAutofit/>
          </a:bodyPr>
          <a:lstStyle/>
          <a:p>
            <a: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  <a:t>KPI 2a/2b/2d: Voortgang per mijlpaalmoment</a:t>
            </a:r>
            <a:b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1200" b="0" i="1">
                <a:latin typeface="Verdana" panose="020B0604030504040204" pitchFamily="34" charset="0"/>
                <a:ea typeface="Verdana" panose="020B0604030504040204" pitchFamily="34" charset="0"/>
              </a:rPr>
              <a:t>Verschuivingen tussen huidige planning en prognose IWT-niveau per Q4 2021</a:t>
            </a:r>
            <a:endParaRPr lang="nl-NL" sz="1600" b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57200" y="835428"/>
            <a:ext cx="8315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Onderstaande tabel geeft overzicht van de realisatie 1-1 t.o.v. de planning.</a:t>
            </a: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6076721-C1F5-4BF3-A8E5-443FC1184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857" y="3135675"/>
            <a:ext cx="5446893" cy="3810521"/>
          </a:xfrm>
          <a:prstGeom prst="rect">
            <a:avLst/>
          </a:prstGeom>
        </p:spPr>
      </p:pic>
      <p:pic>
        <p:nvPicPr>
          <p:cNvPr id="7" name="Afbeelding 6" descr="Afbeelding met tafel&#10;&#10;Automatisch gegenereerde beschrijving">
            <a:extLst>
              <a:ext uri="{FF2B5EF4-FFF2-40B4-BE49-F238E27FC236}">
                <a16:creationId xmlns:a16="http://schemas.microsoft.com/office/drawing/2014/main" id="{37323565-1C0D-4385-8AAD-1B4F92CFB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" y="1047701"/>
            <a:ext cx="8303669" cy="202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6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450" y="172305"/>
            <a:ext cx="7631350" cy="663123"/>
          </a:xfrm>
        </p:spPr>
        <p:txBody>
          <a:bodyPr>
            <a:normAutofit/>
          </a:bodyPr>
          <a:lstStyle/>
          <a:p>
            <a: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  <a:t>Realisatie op basis van de planning PI-20</a:t>
            </a:r>
            <a:endParaRPr lang="nl-NL" sz="1600" b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F3381433-5614-4E2D-BC28-689DDE7F1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7963"/>
              </p:ext>
            </p:extLst>
          </p:nvPr>
        </p:nvGraphicFramePr>
        <p:xfrm>
          <a:off x="1231561" y="3691774"/>
          <a:ext cx="3340439" cy="2470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981">
                  <a:extLst>
                    <a:ext uri="{9D8B030D-6E8A-4147-A177-3AD203B41FA5}">
                      <a16:colId xmlns:a16="http://schemas.microsoft.com/office/drawing/2014/main" val="2581157682"/>
                    </a:ext>
                  </a:extLst>
                </a:gridCol>
                <a:gridCol w="1244477">
                  <a:extLst>
                    <a:ext uri="{9D8B030D-6E8A-4147-A177-3AD203B41FA5}">
                      <a16:colId xmlns:a16="http://schemas.microsoft.com/office/drawing/2014/main" val="4159228110"/>
                    </a:ext>
                  </a:extLst>
                </a:gridCol>
                <a:gridCol w="1047981">
                  <a:extLst>
                    <a:ext uri="{9D8B030D-6E8A-4147-A177-3AD203B41FA5}">
                      <a16:colId xmlns:a16="http://schemas.microsoft.com/office/drawing/2014/main" val="3177146934"/>
                    </a:ext>
                  </a:extLst>
                </a:gridCol>
              </a:tblGrid>
              <a:tr h="728961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% gerealiseerd van het totaal PI-20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% van wat er gepland was t/m sp6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8012811"/>
                  </a:ext>
                </a:extLst>
              </a:tr>
              <a:tr h="477116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Totaal DSL-LV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5123165"/>
                  </a:ext>
                </a:extLst>
              </a:tr>
              <a:tr h="25296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Geonovum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7068602"/>
                  </a:ext>
                </a:extLst>
              </a:tr>
              <a:tr h="25296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Kadaster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6480210"/>
                  </a:ext>
                </a:extLst>
              </a:tr>
              <a:tr h="25296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KOOP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0536742"/>
                  </a:ext>
                </a:extLst>
              </a:tr>
              <a:tr h="25296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RWS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8371176"/>
                  </a:ext>
                </a:extLst>
              </a:tr>
              <a:tr h="25296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Programma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9803202"/>
                  </a:ext>
                </a:extLst>
              </a:tr>
            </a:tbl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2CFC1A3E-8C58-46FC-9BC1-AE9198E4C49D}"/>
              </a:ext>
            </a:extLst>
          </p:cNvPr>
          <p:cNvSpPr txBox="1"/>
          <p:nvPr/>
        </p:nvSpPr>
        <p:spPr>
          <a:xfrm>
            <a:off x="1055450" y="1052646"/>
            <a:ext cx="72698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In verband met de transitie van de </a:t>
            </a:r>
            <a:r>
              <a:rPr lang="nl-NL" sz="1000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 naar JIRA is het niet mogelijk om cijfers realisatie op basis van de </a:t>
            </a:r>
            <a:r>
              <a:rPr lang="nl-NL" sz="1000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 te rapporteren. Er is een andere gelaagdheid aangebracht in de </a:t>
            </a:r>
            <a:r>
              <a:rPr lang="nl-NL" sz="1000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. We werken nu met integrale features waaraan meerdere teams werken. Voor PI-22 wordt gekeken hoe we hier op een goede manier op kunnen rapporteren. Het niet rapporteren van deze cijfers op basis van de </a:t>
            </a:r>
            <a:r>
              <a:rPr lang="nl-NL" sz="1000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 is niet van invloed op het inzicht dat er is wat er qua functionaliteit wat is gerealiseerd. </a:t>
            </a:r>
          </a:p>
          <a:p>
            <a:endParaRPr lang="nl-NL" sz="10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We kunnen wel een conclusie geven op basis van de planning. Dit wordt elke 2 weken en na afronding van het PI bijgehouden. Er is sprake van een goed gepland PI.</a:t>
            </a:r>
          </a:p>
          <a:p>
            <a:endParaRPr lang="nl-NL" sz="10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Verschil </a:t>
            </a:r>
            <a:r>
              <a:rPr lang="nl-NL" sz="1000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 versus Planning. Uiteindelijk gaat het om de realisatie van de functionaliteit. De cijfers over de planning zeggen iets over de voorspelbaarheid.</a:t>
            </a:r>
          </a:p>
          <a:p>
            <a:endParaRPr lang="nl-NL" sz="10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N.B. Hoe komt dat ook alweer?- De verklaring is dat de </a:t>
            </a:r>
            <a:r>
              <a:rPr lang="nl-NL" sz="1000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 features bevat en het planbord meer. Daar staan ook bouwstenen van features op (</a:t>
            </a:r>
            <a:r>
              <a:rPr lang="nl-NL" sz="1000" err="1">
                <a:latin typeface="Verdana" panose="020B0604030504040204" pitchFamily="34" charset="0"/>
                <a:ea typeface="Verdana" panose="020B0604030504040204" pitchFamily="34" charset="0"/>
              </a:rPr>
              <a:t>stories</a:t>
            </a:r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). Als een feature uit 10 bouwstenen bestaat en daar zijn er volgens de planning 8 van gerealiseerd geeft dat in de planning een score van 80%, in de </a:t>
            </a:r>
            <a:r>
              <a:rPr lang="nl-NL" sz="1000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r>
              <a:rPr lang="nl-NL" sz="1000">
                <a:latin typeface="Verdana" panose="020B0604030504040204" pitchFamily="34" charset="0"/>
                <a:ea typeface="Verdana" panose="020B0604030504040204" pitchFamily="34" charset="0"/>
              </a:rPr>
              <a:t> 0%. Of de feature dan al bruikbaar is, is per feature verschillend.</a:t>
            </a:r>
          </a:p>
        </p:txBody>
      </p:sp>
    </p:spTree>
    <p:extLst>
      <p:ext uri="{BB962C8B-B14F-4D97-AF65-F5344CB8AC3E}">
        <p14:creationId xmlns:p14="http://schemas.microsoft.com/office/powerpoint/2010/main" val="188984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450" y="172305"/>
            <a:ext cx="7631350" cy="663123"/>
          </a:xfrm>
        </p:spPr>
        <p:txBody>
          <a:bodyPr>
            <a:normAutofit fontScale="90000"/>
          </a:bodyPr>
          <a:lstStyle/>
          <a:p>
            <a: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  <a:t>KPI 2a/2b/2d: cumulatief stroomschema funnel en program </a:t>
            </a:r>
            <a:r>
              <a:rPr lang="nl-NL" sz="2000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br>
              <a:rPr lang="nl-NL" sz="200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1600" b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14020" y="835428"/>
            <a:ext cx="8315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Onderstaande overzicht geeft het verloop van issues en hun statussen van het </a:t>
            </a:r>
            <a:r>
              <a:rPr lang="nl-NL" sz="1200" err="1">
                <a:latin typeface="Verdana" panose="020B0604030504040204" pitchFamily="34" charset="0"/>
                <a:ea typeface="Verdana" panose="020B0604030504040204" pitchFamily="34" charset="0"/>
              </a:rPr>
              <a:t>funnelproces</a:t>
            </a:r>
            <a:r>
              <a:rPr lang="nl-NL" sz="1200">
                <a:latin typeface="Verdana" panose="020B0604030504040204" pitchFamily="34" charset="0"/>
                <a:ea typeface="Verdana" panose="020B0604030504040204" pitchFamily="34" charset="0"/>
              </a:rPr>
              <a:t> weer voor PI20.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i="1">
                <a:latin typeface="Verdana" panose="020B0604030504040204" pitchFamily="34" charset="0"/>
                <a:ea typeface="Verdana" panose="020B0604030504040204" pitchFamily="34" charset="0"/>
              </a:rPr>
              <a:t>In Q4 heeft vanuit business analyse een administratieve bijtrekactie plaatsgevonden voor openstaande TMR meldingen. Dit verklaard de toename van het aantal issues op de funnel </a:t>
            </a:r>
            <a:r>
              <a:rPr lang="nl-NL" sz="1200" i="1" err="1">
                <a:latin typeface="Verdana" panose="020B0604030504040204" pitchFamily="34" charset="0"/>
                <a:ea typeface="Verdana" panose="020B0604030504040204" pitchFamily="34" charset="0"/>
              </a:rPr>
              <a:t>backlog</a:t>
            </a:r>
            <a:r>
              <a:rPr lang="nl-NL" sz="1200" i="1">
                <a:latin typeface="Verdana" panose="020B0604030504040204" pitchFamily="34" charset="0"/>
                <a:ea typeface="Verdana" panose="020B0604030504040204" pitchFamily="34" charset="0"/>
              </a:rPr>
              <a:t> (oranje stroom)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i="1">
                <a:latin typeface="Verdana" panose="020B0604030504040204" pitchFamily="34" charset="0"/>
                <a:ea typeface="Verdana" panose="020B0604030504040204" pitchFamily="34" charset="0"/>
              </a:rPr>
              <a:t>De afname van het aantal issues met status analyse idee komt omdat er halverwege Q4 een </a:t>
            </a:r>
            <a:r>
              <a:rPr lang="nl-NL" sz="1200" i="1" err="1">
                <a:latin typeface="Verdana" panose="020B0604030504040204" pitchFamily="34" charset="0"/>
                <a:ea typeface="Verdana" panose="020B0604030504040204" pitchFamily="34" charset="0"/>
              </a:rPr>
              <a:t>Work</a:t>
            </a:r>
            <a:r>
              <a:rPr lang="nl-NL" sz="1200" i="1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nl-NL" sz="1200" i="1" err="1">
                <a:latin typeface="Verdana" panose="020B0604030504040204" pitchFamily="34" charset="0"/>
                <a:ea typeface="Verdana" panose="020B0604030504040204" pitchFamily="34" charset="0"/>
              </a:rPr>
              <a:t>progress</a:t>
            </a:r>
            <a:r>
              <a:rPr lang="nl-NL" sz="1200" i="1">
                <a:latin typeface="Verdana" panose="020B0604030504040204" pitchFamily="34" charset="0"/>
                <a:ea typeface="Verdana" panose="020B0604030504040204" pitchFamily="34" charset="0"/>
              </a:rPr>
              <a:t> limit is gesteld op het aantal issues in deze fase. Dit om de doorstroom van issues op de kanban te verbeteren. </a:t>
            </a: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i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7A67E64-D0AC-4781-90A0-60C0E910D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60" y="2380560"/>
            <a:ext cx="8516679" cy="430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29878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E89826ACF2144F92633487015B30A1" ma:contentTypeVersion="11" ma:contentTypeDescription="Een nieuw document maken." ma:contentTypeScope="" ma:versionID="e53ef39a04f69d4a8c692c3b35aaae79">
  <xsd:schema xmlns:xsd="http://www.w3.org/2001/XMLSchema" xmlns:xs="http://www.w3.org/2001/XMLSchema" xmlns:p="http://schemas.microsoft.com/office/2006/metadata/properties" xmlns:ns2="47b72d85-645c-4135-9dc2-064ed6bbd60d" targetNamespace="http://schemas.microsoft.com/office/2006/metadata/properties" ma:root="true" ma:fieldsID="a4978c57d5dafca4d6a6a5ed0fa83425" ns2:_="">
    <xsd:import namespace="47b72d85-645c-4135-9dc2-064ed6bbd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72d85-645c-4135-9dc2-064ed6bbd6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9789FF-D321-4A54-90BF-4DD76B1804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D8F229-F274-4640-AAAF-9BD70A3706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B1A92D-F14E-4476-807F-7C23CB5BCB40}">
  <ds:schemaRefs>
    <ds:schemaRef ds:uri="47b72d85-645c-4135-9dc2-064ed6bbd60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728</Words>
  <Application>Microsoft Office PowerPoint</Application>
  <PresentationFormat>Diavoorstelling (4:3)</PresentationFormat>
  <Paragraphs>96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5</vt:i4>
      </vt:variant>
      <vt:variant>
        <vt:lpstr>Diatitels</vt:lpstr>
      </vt:variant>
      <vt:variant>
        <vt:i4>4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Aangepast ontwerp</vt:lpstr>
      <vt:lpstr>1_Aangepast ontwerp</vt:lpstr>
      <vt:lpstr>2_Aangepast ontwerp</vt:lpstr>
      <vt:lpstr>3_Aangepast ontwerp</vt:lpstr>
      <vt:lpstr>4_Aangepast ontwerp</vt:lpstr>
      <vt:lpstr>KPI 2a/2b/2d: Voortgang per mijlpaalmoment</vt:lpstr>
      <vt:lpstr>KPI 2a/2b/2d: Voortgang per mijlpaalmoment Verschuivingen tussen huidige planning en prognose IWT-niveau per Q4 2021</vt:lpstr>
      <vt:lpstr>Realisatie op basis van de planning PI-20</vt:lpstr>
      <vt:lpstr>KPI 2a/2b/2d: cumulatief stroomschema funnel en program backlog </vt:lpstr>
    </vt:vector>
  </TitlesOfParts>
  <Company>Kriskras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Ewoud ten Hove</dc:creator>
  <cp:lastModifiedBy>Zeilmaker, Jasper</cp:lastModifiedBy>
  <cp:revision>1</cp:revision>
  <dcterms:created xsi:type="dcterms:W3CDTF">2017-01-06T08:36:46Z</dcterms:created>
  <dcterms:modified xsi:type="dcterms:W3CDTF">2022-02-18T16:11:55Z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0x010100FEE89826ACF2144F92633487015B30A1</vt:lpwstr>
  </property>
</Properties>
</file>