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4"/>
    <p:sldMasterId id="2147483858" r:id="rId5"/>
    <p:sldMasterId id="2147483882" r:id="rId6"/>
    <p:sldMasterId id="2147483900" r:id="rId7"/>
    <p:sldMasterId id="2147483925" r:id="rId8"/>
  </p:sldMasterIdLst>
  <p:notesMasterIdLst>
    <p:notesMasterId r:id="rId11"/>
  </p:notesMasterIdLst>
  <p:handoutMasterIdLst>
    <p:handoutMasterId r:id="rId12"/>
  </p:handoutMasterIdLst>
  <p:sldIdLst>
    <p:sldId id="361" r:id="rId9"/>
    <p:sldId id="366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275937"/>
    <a:srgbClr val="E17000"/>
    <a:srgbClr val="22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128" y="28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ilmaker, Jasper" userId="0e1d3c67-b2d0-4968-bc37-610089353652" providerId="ADAL" clId="{68136C54-4820-4B17-9405-66142968A2D5}"/>
    <pc:docChg chg="delSld">
      <pc:chgData name="Zeilmaker, Jasper" userId="0e1d3c67-b2d0-4968-bc37-610089353652" providerId="ADAL" clId="{68136C54-4820-4B17-9405-66142968A2D5}" dt="2022-02-18T16:11:02.295" v="4" actId="47"/>
      <pc:docMkLst>
        <pc:docMk/>
      </pc:docMkLst>
      <pc:sldChg chg="del">
        <pc:chgData name="Zeilmaker, Jasper" userId="0e1d3c67-b2d0-4968-bc37-610089353652" providerId="ADAL" clId="{68136C54-4820-4B17-9405-66142968A2D5}" dt="2022-02-18T16:10:58.058" v="0" actId="47"/>
        <pc:sldMkLst>
          <pc:docMk/>
          <pc:sldMk cId="185589940" sldId="364"/>
        </pc:sldMkLst>
      </pc:sldChg>
      <pc:sldChg chg="del">
        <pc:chgData name="Zeilmaker, Jasper" userId="0e1d3c67-b2d0-4968-bc37-610089353652" providerId="ADAL" clId="{68136C54-4820-4B17-9405-66142968A2D5}" dt="2022-02-18T16:10:59.070" v="1" actId="47"/>
        <pc:sldMkLst>
          <pc:docMk/>
          <pc:sldMk cId="2538167009" sldId="383"/>
        </pc:sldMkLst>
      </pc:sldChg>
      <pc:sldChg chg="del">
        <pc:chgData name="Zeilmaker, Jasper" userId="0e1d3c67-b2d0-4968-bc37-610089353652" providerId="ADAL" clId="{68136C54-4820-4B17-9405-66142968A2D5}" dt="2022-02-18T16:11:01.216" v="3" actId="47"/>
        <pc:sldMkLst>
          <pc:docMk/>
          <pc:sldMk cId="3797129878" sldId="384"/>
        </pc:sldMkLst>
      </pc:sldChg>
      <pc:sldChg chg="del">
        <pc:chgData name="Zeilmaker, Jasper" userId="0e1d3c67-b2d0-4968-bc37-610089353652" providerId="ADAL" clId="{68136C54-4820-4B17-9405-66142968A2D5}" dt="2022-02-18T16:11:02.295" v="4" actId="47"/>
        <pc:sldMkLst>
          <pc:docMk/>
          <pc:sldMk cId="2674889842" sldId="385"/>
        </pc:sldMkLst>
      </pc:sldChg>
      <pc:sldChg chg="del">
        <pc:chgData name="Zeilmaker, Jasper" userId="0e1d3c67-b2d0-4968-bc37-610089353652" providerId="ADAL" clId="{68136C54-4820-4B17-9405-66142968A2D5}" dt="2022-02-18T16:11:00.158" v="2" actId="47"/>
        <pc:sldMkLst>
          <pc:docMk/>
          <pc:sldMk cId="1889845176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71222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6874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60658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79648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49711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498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6488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1251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39439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838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5811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44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964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483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916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139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466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8F5ACC98-DB86-4D69-A655-969E877DF4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9623" y="1800230"/>
            <a:ext cx="8171245" cy="45005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86B6F6-84CA-7C49-AE1C-4BAC788C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210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50733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</a:t>
            </a:r>
            <a:r>
              <a:rPr lang="nl-NL" noProof="0" err="1"/>
              <a:t>een</a:t>
            </a:r>
            <a:r>
              <a:rPr lang="nl-NL" noProof="0"/>
              <a:t> </a:t>
            </a:r>
            <a:r>
              <a:rPr lang="nl-NL" noProof="0" err="1"/>
              <a:t>titel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maken</a:t>
            </a:r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/>
              <a:pPr/>
              <a:t>18 februari 2022</a:t>
            </a:fld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956072" indent="-214313">
              <a:buFont typeface="Verdana" pitchFamily="34" charset="0"/>
              <a:buChar char="–"/>
              <a:defRPr sz="1350"/>
            </a:lvl4pPr>
            <a:lvl5pPr marL="1223963" indent="-214313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de </a:t>
            </a:r>
            <a:r>
              <a:rPr lang="nl-NL" noProof="0" err="1"/>
              <a:t>modelstijlen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bewerken</a:t>
            </a:r>
            <a:endParaRPr lang="nl-NL" noProof="0"/>
          </a:p>
          <a:p>
            <a:pPr lvl="1"/>
            <a:r>
              <a:rPr lang="nl-NL" noProof="0" err="1"/>
              <a:t>Tweede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2"/>
            <a:r>
              <a:rPr lang="nl-NL" noProof="0" err="1"/>
              <a:t>Derde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3"/>
            <a:r>
              <a:rPr lang="nl-NL" noProof="0" err="1"/>
              <a:t>Vierde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4"/>
            <a:r>
              <a:rPr lang="nl-NL" noProof="0" err="1"/>
              <a:t>Vijfde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521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4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23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4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204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61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8159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2238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2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003295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318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1215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36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921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19537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020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1747054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8221151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18439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9176590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326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419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6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0814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300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0647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851779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09948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573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647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6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72754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579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62961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/>
          <a:lstStyle/>
          <a:p>
            <a:fld id="{EBBE4B90-5F3D-4E50-A2ED-FAC59CAA5D3F}" type="datetimeFigureOut">
              <a:rPr lang="nl-NL" smtClean="0"/>
              <a:t>18-2-2022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610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1" y="1245758"/>
            <a:ext cx="8367464" cy="494630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3926847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793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35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694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Voortgangsdashboard DSO DGOW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47BA1A54-BE30-7543-9CE9-EE043FC9C205}" type="datetime1">
              <a:rPr lang="nl-NL" smtClean="0"/>
              <a:t>18-2-2022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6723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452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9939-7015-1A45-9662-DE01674F1633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241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651-CD75-CA46-B5E4-E4187E9A25C9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69929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A798-D909-9B49-8916-FC9564BF080D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6504184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8DF4-248B-DC4A-B9F6-4D786D608B94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59817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AB88-AAED-EB4F-8BD2-4164FCEFAC2B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58663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CB94-247E-6C40-B1B9-DD6475A1ACFB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23358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6C0E-7436-B541-86E9-E59C05298496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151423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87FC-B56D-1347-9B2F-36B0441E2602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054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8CFE-B09D-A346-8382-1A55D8C41B56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49409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7F49-103D-AD43-8695-B23F98F44A39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666876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47AB5B-60C9-4C02-A6B4-66DE1C03445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68306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9758B17-A8E4-F146-9EA1-2431A8737F99}" type="datetime1">
              <a:rPr lang="nl-NL" smtClean="0"/>
              <a:t>18-2-2022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982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spagina dia (inhou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24" name="Rechthoek 23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0" y="5197078"/>
            <a:ext cx="9144000" cy="1328266"/>
            <a:chOff x="0" y="5197078"/>
            <a:chExt cx="9144000" cy="1328266"/>
          </a:xfrm>
          <a:solidFill>
            <a:schemeClr val="tx2"/>
          </a:solidFill>
        </p:grpSpPr>
        <p:sp>
          <p:nvSpPr>
            <p:cNvPr id="19" name="Rechthoek 18"/>
            <p:cNvSpPr/>
            <p:nvPr/>
          </p:nvSpPr>
          <p:spPr bwMode="auto">
            <a:xfrm>
              <a:off x="0" y="5197078"/>
              <a:ext cx="9144000" cy="608186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  <p:sp>
          <p:nvSpPr>
            <p:cNvPr id="22" name="Afgeschuind enkele hoek rechthoek 21"/>
            <p:cNvSpPr/>
            <p:nvPr/>
          </p:nvSpPr>
          <p:spPr bwMode="auto">
            <a:xfrm>
              <a:off x="0" y="5730478"/>
              <a:ext cx="7020272" cy="794866"/>
            </a:xfrm>
            <a:prstGeom prst="snip1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</p:grpSp>
      <p:sp>
        <p:nvSpPr>
          <p:cNvPr id="8" name="Zeshoek 7"/>
          <p:cNvSpPr>
            <a:spLocks noChangeAspect="1"/>
          </p:cNvSpPr>
          <p:nvPr/>
        </p:nvSpPr>
        <p:spPr bwMode="auto">
          <a:xfrm>
            <a:off x="-1371599" y="4724400"/>
            <a:ext cx="3031653" cy="26670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0" name="Onderwerp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43000"/>
            <a:ext cx="8229600" cy="457200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b="1" baseline="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nl-NL"/>
              <a:t>Onderwerp</a:t>
            </a:r>
          </a:p>
        </p:txBody>
      </p:sp>
      <p:sp>
        <p:nvSpPr>
          <p:cNvPr id="11" name="Zeshoek 10"/>
          <p:cNvSpPr>
            <a:spLocks noChangeAspect="1"/>
          </p:cNvSpPr>
          <p:nvPr/>
        </p:nvSpPr>
        <p:spPr bwMode="auto">
          <a:xfrm>
            <a:off x="-304800" y="4724400"/>
            <a:ext cx="2646773" cy="2328414"/>
          </a:xfrm>
          <a:prstGeom prst="hexagon">
            <a:avLst>
              <a:gd name="adj" fmla="val 28049"/>
              <a:gd name="vf" fmla="val 115470"/>
            </a:avLst>
          </a:prstGeom>
          <a:noFill/>
          <a:ln w="25400" cap="flat" cmpd="sng" algn="ctr">
            <a:solidFill>
              <a:schemeClr val="bg1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4" name="Zeshoek 13"/>
          <p:cNvSpPr>
            <a:spLocks noChangeAspect="1"/>
          </p:cNvSpPr>
          <p:nvPr/>
        </p:nvSpPr>
        <p:spPr bwMode="auto">
          <a:xfrm>
            <a:off x="1793664" y="55626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3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9" name="Zeshoek 8"/>
          <p:cNvSpPr>
            <a:spLocks noChangeAspect="1"/>
          </p:cNvSpPr>
          <p:nvPr/>
        </p:nvSpPr>
        <p:spPr bwMode="auto">
          <a:xfrm>
            <a:off x="1371600" y="53340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4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5" name="Zeshoek 14"/>
          <p:cNvSpPr>
            <a:spLocks noChangeAspect="1"/>
          </p:cNvSpPr>
          <p:nvPr/>
        </p:nvSpPr>
        <p:spPr bwMode="auto">
          <a:xfrm>
            <a:off x="1981205" y="6281917"/>
            <a:ext cx="1309699" cy="1152166"/>
          </a:xfrm>
          <a:prstGeom prst="hexagon">
            <a:avLst>
              <a:gd name="adj" fmla="val 28049"/>
              <a:gd name="vf" fmla="val 115470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3" name="Zeshoek 12"/>
          <p:cNvSpPr>
            <a:spLocks noChangeAspect="1"/>
          </p:cNvSpPr>
          <p:nvPr/>
        </p:nvSpPr>
        <p:spPr bwMode="auto">
          <a:xfrm>
            <a:off x="1412664" y="58674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3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6" name="Zeshoek 5"/>
          <p:cNvSpPr>
            <a:spLocks noChangeAspect="1"/>
          </p:cNvSpPr>
          <p:nvPr/>
        </p:nvSpPr>
        <p:spPr bwMode="auto">
          <a:xfrm>
            <a:off x="-756402" y="5424837"/>
            <a:ext cx="1975602" cy="1737973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5" name="Titel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590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4" name="Inhoud"/>
          <p:cNvSpPr>
            <a:spLocks noGrp="1"/>
          </p:cNvSpPr>
          <p:nvPr>
            <p:ph sz="quarter" idx="11"/>
          </p:nvPr>
        </p:nvSpPr>
        <p:spPr>
          <a:xfrm>
            <a:off x="457200" y="1600210"/>
            <a:ext cx="8229600" cy="3413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2"/>
                </a:solidFill>
              </a:defRPr>
            </a:lvl1pPr>
            <a:lvl2pPr>
              <a:defRPr sz="1125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3595176" y="6597361"/>
            <a:ext cx="3086100" cy="260649"/>
          </a:xfrm>
        </p:spPr>
        <p:txBody>
          <a:bodyPr/>
          <a:lstStyle/>
          <a:p>
            <a:endParaRPr lang="nl-NL"/>
          </a:p>
        </p:txBody>
      </p:sp>
      <p:pic>
        <p:nvPicPr>
          <p:cNvPr id="26" name="Afbeelding 25" descr="Amersfoort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7" y="5998228"/>
            <a:ext cx="1090463" cy="696079"/>
          </a:xfrm>
          <a:prstGeom prst="rect">
            <a:avLst/>
          </a:prstGeom>
        </p:spPr>
      </p:pic>
      <p:sp>
        <p:nvSpPr>
          <p:cNvPr id="27" name="Rechthoekige driehoek 26"/>
          <p:cNvSpPr/>
          <p:nvPr userDrawn="1"/>
        </p:nvSpPr>
        <p:spPr bwMode="auto">
          <a:xfrm rot="10800000" flipH="1">
            <a:off x="7020274" y="5730478"/>
            <a:ext cx="504056" cy="794866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108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4D2-79BB-F440-AAF5-BC2ED9DFCA10}" type="datetime1">
              <a:rPr lang="nl-NL" smtClean="0"/>
              <a:t>18-2-2022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268E-D995-48C9-BBA4-C33CB06E5D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9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77" r:id="rId18"/>
    <p:sldLayoutId id="2147483878" r:id="rId19"/>
    <p:sldLayoutId id="214748388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fld id="{33B407B4-DD70-D045-8D0A-4EFC055441BF}" type="datetime3">
              <a:rPr lang="nl-NL" smtClean="0"/>
              <a:pPr defTabSz="34290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9" r:id="rId18"/>
    <p:sldLayoutId id="2147483920" r:id="rId19"/>
    <p:sldLayoutId id="214748392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3A509F-3A8E-7442-8C1A-A510B6452387}" type="datetime1">
              <a:rPr lang="nl-NL" smtClean="0"/>
              <a:t>18-2-2022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4" r:id="rId18"/>
    <p:sldLayoutId id="2147483945" r:id="rId19"/>
    <p:sldLayoutId id="2147483946" r:id="rId20"/>
    <p:sldLayoutId id="2147483947" r:id="rId21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BD8D3B5-F6E9-4B72-A4C3-F601BE9F0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" y="1938615"/>
            <a:ext cx="8535543" cy="2277237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7AC4B95B-AC12-437F-A180-A673E306F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9" y="4215397"/>
            <a:ext cx="8409051" cy="22649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6720327" cy="663123"/>
          </a:xfrm>
        </p:spPr>
        <p:txBody>
          <a:bodyPr>
            <a:normAutofit/>
          </a:bodyPr>
          <a:lstStyle/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180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1800">
                <a:latin typeface="Verdana" panose="020B0604030504040204" pitchFamily="34" charset="0"/>
                <a:ea typeface="Verdana" panose="020B0604030504040204" pitchFamily="34" charset="0"/>
              </a:rPr>
              <a:t> voortgang &amp; prognose</a:t>
            </a:r>
            <a:endParaRPr lang="nl-NL" sz="20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9440" y="6479818"/>
            <a:ext cx="8954529" cy="32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 sz="1800" b="0" i="0" kern="1200" baseline="0">
                <a:solidFill>
                  <a:srgbClr val="275937"/>
                </a:solidFill>
                <a:latin typeface="Verdana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op deze sheet genoemde % geeft de voortgang weer waarin </a:t>
            </a:r>
            <a:r>
              <a:rPr lang="nl-NL" sz="90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pDSO</a:t>
            </a:r>
            <a:r>
              <a:rPr lang="nl-NL"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aangeeft in hoeverre (na afronding van PI-20) </a:t>
            </a:r>
            <a:r>
              <a:rPr lang="nl-NL" sz="90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eisen basisniveau gerealiseerd te hebben. Uitgaande van de interpretatie eisen zoals door DSO afgestemd met </a:t>
            </a:r>
            <a:r>
              <a:rPr lang="nl-NL" sz="90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BLM’ers</a:t>
            </a:r>
            <a:r>
              <a:rPr lang="nl-NL"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vertegenwoordigers van OG.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79960" y="1660251"/>
            <a:ext cx="7643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%Voortgang Functionele &amp; Generieke eisen </a:t>
            </a:r>
            <a:r>
              <a:rPr lang="nl-NL" sz="120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 gehele Basisniveau eind Q1 2021 is </a:t>
            </a:r>
            <a:r>
              <a:rPr lang="nl-NL" sz="1200" b="1">
                <a:latin typeface="Verdana" panose="020B0604030504040204" pitchFamily="34" charset="0"/>
                <a:ea typeface="Verdana" panose="020B0604030504040204" pitchFamily="34" charset="0"/>
              </a:rPr>
              <a:t>96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9441" y="835428"/>
            <a:ext cx="2232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Ontwikkeling voortgang</a:t>
            </a:r>
          </a:p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GPVE Realisatie BN: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BBD2A919-61BD-41BC-ACBA-1DBA6EAEA052}"/>
              </a:ext>
            </a:extLst>
          </p:cNvPr>
          <p:cNvGraphicFramePr>
            <a:graphicFrameLocks noGrp="1"/>
          </p:cNvGraphicFramePr>
          <p:nvPr/>
        </p:nvGraphicFramePr>
        <p:xfrm>
          <a:off x="2089537" y="1343887"/>
          <a:ext cx="6720326" cy="2793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 b="0"/>
                        <a:t>92%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/>
                        <a:t>94%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94,1%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95,1%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/>
                        <a:t>96,27%         </a:t>
                      </a:r>
                      <a:r>
                        <a:rPr lang="nl-NL" sz="1200" i="1"/>
                        <a:t>(95,3%)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96,31%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75291"/>
                  </a:ext>
                </a:extLst>
              </a:tr>
            </a:tbl>
          </a:graphicData>
        </a:graphic>
      </p:graphicFrame>
      <p:sp>
        <p:nvSpPr>
          <p:cNvPr id="12" name="Tekstballon: rechthoek 11">
            <a:extLst>
              <a:ext uri="{FF2B5EF4-FFF2-40B4-BE49-F238E27FC236}">
                <a16:creationId xmlns:a16="http://schemas.microsoft.com/office/drawing/2014/main" id="{715C1D32-C1DF-41F6-8CF4-7146F95AB364}"/>
              </a:ext>
            </a:extLst>
          </p:cNvPr>
          <p:cNvSpPr/>
          <p:nvPr/>
        </p:nvSpPr>
        <p:spPr>
          <a:xfrm>
            <a:off x="6523348" y="76843"/>
            <a:ext cx="2541211" cy="758586"/>
          </a:xfrm>
          <a:prstGeom prst="wedgeRectCallout">
            <a:avLst>
              <a:gd name="adj1" fmla="val -37753"/>
              <a:gd name="adj2" fmla="val 130044"/>
            </a:avLst>
          </a:prstGeom>
          <a:gradFill>
            <a:gsLst>
              <a:gs pos="0">
                <a:srgbClr val="AFD268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lnSpc>
                <a:spcPts val="1300"/>
              </a:lnSpc>
            </a:pPr>
            <a:r>
              <a:rPr lang="nl-NL" sz="1200">
                <a:solidFill>
                  <a:srgbClr val="002060"/>
                </a:solidFill>
              </a:rPr>
              <a:t>We naderen een asymptoot:  voortgang blijkt uit tienden en honderdsten.</a:t>
            </a:r>
          </a:p>
          <a:p>
            <a:pPr algn="ctr">
              <a:lnSpc>
                <a:spcPts val="1300"/>
              </a:lnSpc>
            </a:pPr>
            <a:r>
              <a:rPr lang="nl-NL" sz="1200">
                <a:solidFill>
                  <a:srgbClr val="002060"/>
                </a:solidFill>
              </a:rPr>
              <a:t>En, grootste deel vh verschil komt door wegvallen van 1 </a:t>
            </a:r>
            <a:r>
              <a:rPr lang="nl-NL" sz="1200" err="1">
                <a:solidFill>
                  <a:srgbClr val="002060"/>
                </a:solidFill>
              </a:rPr>
              <a:t>GPvE</a:t>
            </a:r>
            <a:r>
              <a:rPr lang="nl-NL" sz="1200">
                <a:solidFill>
                  <a:srgbClr val="002060"/>
                </a:solidFill>
              </a:rPr>
              <a:t>-eis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018F4DB2-4A55-4641-BC3F-508E427376DA}"/>
              </a:ext>
            </a:extLst>
          </p:cNvPr>
          <p:cNvGraphicFramePr>
            <a:graphicFrameLocks noGrp="1"/>
          </p:cNvGraphicFramePr>
          <p:nvPr/>
        </p:nvGraphicFramePr>
        <p:xfrm>
          <a:off x="2089537" y="907132"/>
          <a:ext cx="6720326" cy="437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PI-16</a:t>
                      </a:r>
                      <a:r>
                        <a:rPr lang="nl-NL" sz="1100" b="0"/>
                        <a:t> (Q4 2020)</a:t>
                      </a:r>
                    </a:p>
                    <a:p>
                      <a:pPr algn="ctr"/>
                      <a:r>
                        <a:rPr lang="nl-NL" sz="1200" b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PI-17 </a:t>
                      </a:r>
                      <a:r>
                        <a:rPr lang="nl-NL" sz="1100" b="0"/>
                        <a:t>(Q1</a:t>
                      </a:r>
                      <a:r>
                        <a:rPr lang="nl-NL" sz="1100" b="0" baseline="0"/>
                        <a:t> </a:t>
                      </a:r>
                      <a:r>
                        <a:rPr lang="nl-NL" sz="1100" b="0"/>
                        <a:t>2021)</a:t>
                      </a:r>
                    </a:p>
                    <a:p>
                      <a:pPr algn="ctr"/>
                      <a:r>
                        <a:rPr lang="nl-NL" sz="1200" b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PI-18 </a:t>
                      </a:r>
                      <a:r>
                        <a:rPr lang="nl-NL" sz="1100" b="0"/>
                        <a:t>(Q2 2021)</a:t>
                      </a:r>
                    </a:p>
                    <a:p>
                      <a:pPr algn="ctr"/>
                      <a:r>
                        <a:rPr lang="nl-NL" sz="1200" b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PI-19 </a:t>
                      </a:r>
                      <a:r>
                        <a:rPr lang="nl-NL" sz="1100" b="0"/>
                        <a:t>(Q3</a:t>
                      </a:r>
                      <a:r>
                        <a:rPr lang="nl-NL" sz="1100" b="0" baseline="0"/>
                        <a:t> </a:t>
                      </a:r>
                      <a:r>
                        <a:rPr lang="nl-NL" sz="1100" b="0"/>
                        <a:t>2021)</a:t>
                      </a:r>
                    </a:p>
                    <a:p>
                      <a:pPr algn="ctr"/>
                      <a:r>
                        <a:rPr lang="nl-NL" sz="1200" b="0"/>
                        <a:t>Gerealiseerd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PI-20 </a:t>
                      </a:r>
                      <a:r>
                        <a:rPr lang="nl-NL" sz="1100" b="0"/>
                        <a:t>(Q4</a:t>
                      </a:r>
                      <a:r>
                        <a:rPr lang="nl-NL" sz="1100" b="0" baseline="0"/>
                        <a:t> </a:t>
                      </a:r>
                      <a:r>
                        <a:rPr lang="nl-NL" sz="1100" b="0"/>
                        <a:t>2021)</a:t>
                      </a:r>
                    </a:p>
                    <a:p>
                      <a:pPr algn="ctr"/>
                      <a:r>
                        <a:rPr lang="nl-NL" sz="1200" b="0"/>
                        <a:t>Gerealiseerd </a:t>
                      </a:r>
                      <a:r>
                        <a:rPr lang="nl-NL" sz="1200" b="0" i="1"/>
                        <a:t>(Prognose)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/>
                        <a:t>PI-21 </a:t>
                      </a:r>
                      <a:r>
                        <a:rPr lang="nl-NL" sz="1100" b="0"/>
                        <a:t>(Q1</a:t>
                      </a:r>
                      <a:r>
                        <a:rPr lang="nl-NL" sz="1100" b="0" baseline="0"/>
                        <a:t> </a:t>
                      </a:r>
                      <a:r>
                        <a:rPr lang="nl-NL" sz="1100" b="0"/>
                        <a:t>2022)</a:t>
                      </a:r>
                    </a:p>
                    <a:p>
                      <a:pPr algn="ctr"/>
                      <a:r>
                        <a:rPr lang="nl-NL" sz="1200" b="0"/>
                        <a:t>Prognose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36001"/>
                  </a:ext>
                </a:extLst>
              </a:tr>
            </a:tbl>
          </a:graphicData>
        </a:graphic>
      </p:graphicFrame>
      <p:sp>
        <p:nvSpPr>
          <p:cNvPr id="3" name="Tekstballon: rechthoek 2">
            <a:extLst>
              <a:ext uri="{FF2B5EF4-FFF2-40B4-BE49-F238E27FC236}">
                <a16:creationId xmlns:a16="http://schemas.microsoft.com/office/drawing/2014/main" id="{7FCF4024-0694-4275-A6CF-85ED7C856563}"/>
              </a:ext>
            </a:extLst>
          </p:cNvPr>
          <p:cNvSpPr/>
          <p:nvPr/>
        </p:nvSpPr>
        <p:spPr>
          <a:xfrm>
            <a:off x="7534687" y="1688128"/>
            <a:ext cx="1529872" cy="424272"/>
          </a:xfrm>
          <a:prstGeom prst="wedgeRectCallout">
            <a:avLst>
              <a:gd name="adj1" fmla="val -63546"/>
              <a:gd name="adj2" fmla="val -21441"/>
            </a:avLst>
          </a:prstGeom>
          <a:gradFill>
            <a:gsLst>
              <a:gs pos="0">
                <a:srgbClr val="AFD268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lnSpc>
                <a:spcPts val="1300"/>
              </a:lnSpc>
            </a:pPr>
            <a:r>
              <a:rPr lang="nl-NL" sz="1200">
                <a:solidFill>
                  <a:srgbClr val="002060"/>
                </a:solidFill>
              </a:rPr>
              <a:t>Let wel, zonder INSPIRE </a:t>
            </a:r>
            <a:r>
              <a:rPr lang="nl-NL" sz="1200" err="1">
                <a:solidFill>
                  <a:srgbClr val="002060"/>
                </a:solidFill>
              </a:rPr>
              <a:t>GPvE</a:t>
            </a:r>
            <a:r>
              <a:rPr lang="nl-NL" sz="1200">
                <a:solidFill>
                  <a:srgbClr val="002060"/>
                </a:solidFill>
              </a:rPr>
              <a:t>-eisen: 99,4%</a:t>
            </a:r>
          </a:p>
        </p:txBody>
      </p:sp>
      <p:sp>
        <p:nvSpPr>
          <p:cNvPr id="16" name="Tijdelijke aanduiding voor datum 2">
            <a:extLst>
              <a:ext uri="{FF2B5EF4-FFF2-40B4-BE49-F238E27FC236}">
                <a16:creationId xmlns:a16="http://schemas.microsoft.com/office/drawing/2014/main" id="{5D60E66F-13CF-4297-B1C3-EE91BCB5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0400" y="6500580"/>
            <a:ext cx="2133600" cy="365125"/>
          </a:xfrm>
        </p:spPr>
        <p:txBody>
          <a:bodyPr/>
          <a:lstStyle/>
          <a:p>
            <a:r>
              <a:rPr lang="nl-NL" sz="800"/>
              <a:t>31/01/22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41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Afbeelding 38">
            <a:extLst>
              <a:ext uri="{FF2B5EF4-FFF2-40B4-BE49-F238E27FC236}">
                <a16:creationId xmlns:a16="http://schemas.microsoft.com/office/drawing/2014/main" id="{9CCD3C9A-EDBF-4FA8-8F7C-755ACF63F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40" y="3794417"/>
            <a:ext cx="4572000" cy="258127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217FB6B-AB73-47E0-9AC4-B2C3AA2AC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706" y="1836234"/>
            <a:ext cx="4581525" cy="258127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AEFEC59-74F0-4340-A74B-F4DEB8C99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81" y="932769"/>
            <a:ext cx="3520440" cy="2730341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7010401" y="6496590"/>
            <a:ext cx="2133600" cy="365125"/>
          </a:xfrm>
        </p:spPr>
        <p:txBody>
          <a:bodyPr/>
          <a:lstStyle/>
          <a:p>
            <a:r>
              <a:rPr lang="nl-NL" sz="800"/>
              <a:t>08/11/21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55450" y="172305"/>
            <a:ext cx="76885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rgbClr val="27593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200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 voortgang</a:t>
            </a:r>
            <a:b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400" b="0" i="1">
                <a:latin typeface="Verdana" panose="020B0604030504040204" pitchFamily="34" charset="0"/>
                <a:ea typeface="Verdana" panose="020B0604030504040204" pitchFamily="34" charset="0"/>
              </a:rPr>
              <a:t>Huidige voortgang </a:t>
            </a:r>
            <a:r>
              <a:rPr lang="nl-NL" sz="1400" b="0" i="1" err="1">
                <a:latin typeface="Verdana" panose="020B0604030504040204" pitchFamily="34" charset="0"/>
                <a:ea typeface="Verdana" panose="020B0604030504040204" pitchFamily="34" charset="0"/>
              </a:rPr>
              <a:t>tbv</a:t>
            </a:r>
            <a:r>
              <a:rPr lang="nl-NL" sz="1400" b="0" i="1">
                <a:latin typeface="Verdana" panose="020B0604030504040204" pitchFamily="34" charset="0"/>
                <a:ea typeface="Verdana" panose="020B0604030504040204" pitchFamily="34" charset="0"/>
              </a:rPr>
              <a:t> mijlpalen 1-2021 / 4-2021 / 1-2022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A33D8893-2873-4552-932A-61AA7E75A54F}"/>
              </a:ext>
            </a:extLst>
          </p:cNvPr>
          <p:cNvSpPr/>
          <p:nvPr/>
        </p:nvSpPr>
        <p:spPr>
          <a:xfrm>
            <a:off x="4606505" y="7061005"/>
            <a:ext cx="5465330" cy="235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457200" y="6196730"/>
            <a:ext cx="461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/>
              <a:t>10-2021: </a:t>
            </a:r>
            <a:r>
              <a:rPr lang="nl-NL" sz="1200"/>
              <a:t>voortgang </a:t>
            </a:r>
            <a:r>
              <a:rPr lang="nl-NL" sz="1200" err="1"/>
              <a:t>GPvE</a:t>
            </a:r>
            <a:r>
              <a:rPr lang="nl-NL" sz="1200"/>
              <a:t> % </a:t>
            </a:r>
            <a:r>
              <a:rPr lang="nl-NL" sz="1200" err="1"/>
              <a:t>tbv</a:t>
            </a:r>
            <a:r>
              <a:rPr lang="nl-NL" sz="1200"/>
              <a:t> inwerkingtreding per 1-2022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F8F4B595-15A1-4F87-97CA-9ED6A530877A}"/>
              </a:ext>
            </a:extLst>
          </p:cNvPr>
          <p:cNvSpPr/>
          <p:nvPr/>
        </p:nvSpPr>
        <p:spPr>
          <a:xfrm>
            <a:off x="63370" y="3631262"/>
            <a:ext cx="221706" cy="2590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9024A1DE-9D44-4261-806A-C338D8E9CE28}"/>
              </a:ext>
            </a:extLst>
          </p:cNvPr>
          <p:cNvSpPr/>
          <p:nvPr/>
        </p:nvSpPr>
        <p:spPr>
          <a:xfrm>
            <a:off x="4511119" y="737587"/>
            <a:ext cx="4632881" cy="190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843735" y="4414557"/>
            <a:ext cx="412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/>
              <a:t>10-2021: </a:t>
            </a:r>
            <a:r>
              <a:rPr lang="nl-NL" sz="1200"/>
              <a:t>voortgang </a:t>
            </a:r>
            <a:r>
              <a:rPr lang="nl-NL" sz="1200" err="1"/>
              <a:t>GPvE</a:t>
            </a:r>
            <a:r>
              <a:rPr lang="nl-NL" sz="1200"/>
              <a:t> % </a:t>
            </a:r>
            <a:r>
              <a:rPr lang="nl-NL" sz="1200" err="1"/>
              <a:t>tbv</a:t>
            </a:r>
            <a:r>
              <a:rPr lang="nl-NL" sz="1200"/>
              <a:t> oefenen per 4-2021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D680BB6-72F8-4E08-8D37-673287124311}"/>
              </a:ext>
            </a:extLst>
          </p:cNvPr>
          <p:cNvSpPr/>
          <p:nvPr/>
        </p:nvSpPr>
        <p:spPr>
          <a:xfrm>
            <a:off x="8930510" y="702870"/>
            <a:ext cx="214990" cy="551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83611F3A-498E-4D50-B78D-F269B6070F5A}"/>
              </a:ext>
            </a:extLst>
          </p:cNvPr>
          <p:cNvSpPr/>
          <p:nvPr/>
        </p:nvSpPr>
        <p:spPr>
          <a:xfrm>
            <a:off x="4544575" y="6150636"/>
            <a:ext cx="4599426" cy="3251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DA9B0427-A412-4549-BE35-3292FBD83901}"/>
              </a:ext>
            </a:extLst>
          </p:cNvPr>
          <p:cNvCxnSpPr>
            <a:cxnSpLocks/>
          </p:cNvCxnSpPr>
          <p:nvPr/>
        </p:nvCxnSpPr>
        <p:spPr>
          <a:xfrm>
            <a:off x="3798105" y="2826118"/>
            <a:ext cx="1101595" cy="277564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hthoek 46">
            <a:extLst>
              <a:ext uri="{FF2B5EF4-FFF2-40B4-BE49-F238E27FC236}">
                <a16:creationId xmlns:a16="http://schemas.microsoft.com/office/drawing/2014/main" id="{3BAA2A4A-7152-427B-A2D8-3AD6E1E6B588}"/>
              </a:ext>
            </a:extLst>
          </p:cNvPr>
          <p:cNvSpPr/>
          <p:nvPr/>
        </p:nvSpPr>
        <p:spPr>
          <a:xfrm rot="2375934" flipH="1">
            <a:off x="1169518" y="3088831"/>
            <a:ext cx="533759" cy="6100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17D67B8-57AB-4A41-A4B2-372452E56EAE}"/>
              </a:ext>
            </a:extLst>
          </p:cNvPr>
          <p:cNvCxnSpPr>
            <a:cxnSpLocks/>
          </p:cNvCxnSpPr>
          <p:nvPr/>
        </p:nvCxnSpPr>
        <p:spPr>
          <a:xfrm>
            <a:off x="6195866" y="4219519"/>
            <a:ext cx="69357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F8FA2F5F-B234-405E-AC2D-461E4892B90C}"/>
              </a:ext>
            </a:extLst>
          </p:cNvPr>
          <p:cNvCxnSpPr>
            <a:cxnSpLocks/>
          </p:cNvCxnSpPr>
          <p:nvPr/>
        </p:nvCxnSpPr>
        <p:spPr>
          <a:xfrm>
            <a:off x="7856555" y="4226828"/>
            <a:ext cx="69357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hthoek 39">
            <a:extLst>
              <a:ext uri="{FF2B5EF4-FFF2-40B4-BE49-F238E27FC236}">
                <a16:creationId xmlns:a16="http://schemas.microsoft.com/office/drawing/2014/main" id="{16F66CFE-8445-490A-8368-9AC7C8391770}"/>
              </a:ext>
            </a:extLst>
          </p:cNvPr>
          <p:cNvSpPr/>
          <p:nvPr/>
        </p:nvSpPr>
        <p:spPr>
          <a:xfrm>
            <a:off x="1009181" y="3631262"/>
            <a:ext cx="457751" cy="77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FCB22A62-0C46-46A7-A7E1-4B3F5E229D8F}"/>
              </a:ext>
            </a:extLst>
          </p:cNvPr>
          <p:cNvSpPr/>
          <p:nvPr/>
        </p:nvSpPr>
        <p:spPr>
          <a:xfrm>
            <a:off x="1551264" y="3633321"/>
            <a:ext cx="3055241" cy="115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7D79A707-1040-4D14-B076-5EF1CBCB6952}"/>
              </a:ext>
            </a:extLst>
          </p:cNvPr>
          <p:cNvCxnSpPr>
            <a:cxnSpLocks/>
          </p:cNvCxnSpPr>
          <p:nvPr/>
        </p:nvCxnSpPr>
        <p:spPr>
          <a:xfrm flipH="1">
            <a:off x="1625211" y="2602916"/>
            <a:ext cx="600437" cy="116581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9185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E89826ACF2144F92633487015B30A1" ma:contentTypeVersion="11" ma:contentTypeDescription="Een nieuw document maken." ma:contentTypeScope="" ma:versionID="e53ef39a04f69d4a8c692c3b35aaae79">
  <xsd:schema xmlns:xsd="http://www.w3.org/2001/XMLSchema" xmlns:xs="http://www.w3.org/2001/XMLSchema" xmlns:p="http://schemas.microsoft.com/office/2006/metadata/properties" xmlns:ns2="47b72d85-645c-4135-9dc2-064ed6bbd60d" targetNamespace="http://schemas.microsoft.com/office/2006/metadata/properties" ma:root="true" ma:fieldsID="a4978c57d5dafca4d6a6a5ed0fa83425" ns2:_="">
    <xsd:import namespace="47b72d85-645c-4135-9dc2-064ed6bbd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72d85-645c-4135-9dc2-064ed6bbd6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789FF-D321-4A54-90BF-4DD76B1804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D8F229-F274-4640-AAAF-9BD70A3706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B1A92D-F14E-4476-807F-7C23CB5BCB40}">
  <ds:schemaRefs>
    <ds:schemaRef ds:uri="47b72d85-645c-4135-9dc2-064ed6bbd6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</Words>
  <Application>Microsoft Office PowerPoint</Application>
  <PresentationFormat>Diavoorstelling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5</vt:i4>
      </vt:variant>
      <vt:variant>
        <vt:lpstr>Diatitels</vt:lpstr>
      </vt:variant>
      <vt:variant>
        <vt:i4>2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Aangepast ontwerp</vt:lpstr>
      <vt:lpstr>1_Aangepast ontwerp</vt:lpstr>
      <vt:lpstr>2_Aangepast ontwerp</vt:lpstr>
      <vt:lpstr>3_Aangepast ontwerp</vt:lpstr>
      <vt:lpstr>4_Aangepast ontwerp</vt:lpstr>
      <vt:lpstr>KPI 1a/b – GPvE voortgang &amp; prognose</vt:lpstr>
      <vt:lpstr>PowerPoint-presentatie</vt:lpstr>
    </vt:vector>
  </TitlesOfParts>
  <Company>Kriskras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Ewoud ten Hove</dc:creator>
  <cp:lastModifiedBy>Zeilmaker, Jasper</cp:lastModifiedBy>
  <cp:revision>1</cp:revision>
  <dcterms:created xsi:type="dcterms:W3CDTF">2017-01-06T08:36:46Z</dcterms:created>
  <dcterms:modified xsi:type="dcterms:W3CDTF">2022-02-18T16:11:03Z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0x010100FEE89826ACF2144F92633487015B30A1</vt:lpwstr>
  </property>
</Properties>
</file>