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4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4"/>
    <p:sldMasterId id="2147483858" r:id="rId5"/>
    <p:sldMasterId id="2147483882" r:id="rId6"/>
    <p:sldMasterId id="2147483900" r:id="rId7"/>
    <p:sldMasterId id="2147483925" r:id="rId8"/>
  </p:sldMasterIdLst>
  <p:notesMasterIdLst>
    <p:notesMasterId r:id="rId11"/>
  </p:notesMasterIdLst>
  <p:handoutMasterIdLst>
    <p:handoutMasterId r:id="rId12"/>
  </p:handoutMasterIdLst>
  <p:sldIdLst>
    <p:sldId id="361" r:id="rId9"/>
    <p:sldId id="366" r:id="rId1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3">
          <p15:clr>
            <a:srgbClr val="A4A3A4"/>
          </p15:clr>
        </p15:guide>
        <p15:guide id="2" orient="horz" pos="1141">
          <p15:clr>
            <a:srgbClr val="A4A3A4"/>
          </p15:clr>
        </p15:guide>
        <p15:guide id="3" orient="horz" pos="2286">
          <p15:clr>
            <a:srgbClr val="A4A3A4"/>
          </p15:clr>
        </p15:guide>
        <p15:guide id="4" pos="2892">
          <p15:clr>
            <a:srgbClr val="A4A3A4"/>
          </p15:clr>
        </p15:guide>
        <p15:guide id="5" pos="2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oksma, Ron" initials="BR" lastIdx="1" clrIdx="0">
    <p:extLst>
      <p:ext uri="{19B8F6BF-5375-455C-9EA6-DF929625EA0E}">
        <p15:presenceInfo xmlns:p15="http://schemas.microsoft.com/office/powerpoint/2012/main" userId="S::Ron.Bloksma@kadaster.nl::8e7a35f9-b9eb-4ba0-a909-741e31dead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70C"/>
    <a:srgbClr val="275937"/>
    <a:srgbClr val="AFD268"/>
    <a:srgbClr val="E17000"/>
    <a:srgbClr val="222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91355" autoAdjust="0"/>
  </p:normalViewPr>
  <p:slideViewPr>
    <p:cSldViewPr snapToGrid="0" snapToObjects="1" showGuides="1">
      <p:cViewPr varScale="1">
        <p:scale>
          <a:sx n="102" d="100"/>
          <a:sy n="102" d="100"/>
        </p:scale>
        <p:origin x="726" y="72"/>
      </p:cViewPr>
      <p:guideLst>
        <p:guide orient="horz" pos="3863"/>
        <p:guide orient="horz" pos="1141"/>
        <p:guide orient="horz" pos="2286"/>
        <p:guide pos="2892"/>
        <p:guide pos="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DB60-9960-7E4E-BA4A-B29DFB46F3EE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0EAE8-FB6A-B847-B804-B8BC08416A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335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3F22-96A7-2946-9F02-228CB8E4306F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6D882-3718-4F40-87D5-7C3050DB7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858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32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1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51688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0467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87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5758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76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8953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215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712226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6874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72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3606584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279648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497118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54988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648835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12517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394394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838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45811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9442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8569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59640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34831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916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13997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19466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inhoud 13">
            <a:extLst>
              <a:ext uri="{FF2B5EF4-FFF2-40B4-BE49-F238E27FC236}">
                <a16:creationId xmlns:a16="http://schemas.microsoft.com/office/drawing/2014/main" id="{8F5ACC98-DB86-4D69-A655-969E877DF43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809623" y="1800230"/>
            <a:ext cx="8171245" cy="45005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86B6F6-84CA-7C49-AE1C-4BAC788C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2101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0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4689000" y="1800000"/>
            <a:ext cx="3645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50733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8000" y="1295999"/>
            <a:ext cx="8402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</a:t>
            </a:r>
            <a:r>
              <a:rPr lang="nl-NL" noProof="0" dirty="0" err="1"/>
              <a:t>een</a:t>
            </a:r>
            <a:r>
              <a:rPr lang="nl-NL" noProof="0" dirty="0"/>
              <a:t> </a:t>
            </a:r>
            <a:r>
              <a:rPr lang="nl-NL" noProof="0" dirty="0" err="1"/>
              <a:t>titel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maken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EED1-3B2D-4DF3-84FC-6A29FAA80043}" type="datetime4">
              <a:rPr lang="nl-NL" smtClean="0"/>
              <a:pPr/>
              <a:t>4 mei 2022</a:t>
            </a:fld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956072" indent="-214313">
              <a:buFont typeface="Verdana" pitchFamily="34" charset="0"/>
              <a:buChar char="–"/>
              <a:defRPr sz="1350"/>
            </a:lvl4pPr>
            <a:lvl5pPr marL="1223963" indent="-214313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de </a:t>
            </a:r>
            <a:r>
              <a:rPr lang="nl-NL" noProof="0" dirty="0" err="1"/>
              <a:t>modelstijlen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bewerken</a:t>
            </a:r>
            <a:endParaRPr lang="nl-NL" noProof="0" dirty="0"/>
          </a:p>
          <a:p>
            <a:pPr lvl="1"/>
            <a:r>
              <a:rPr lang="nl-NL" noProof="0" dirty="0" err="1"/>
              <a:t>Tweede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2"/>
            <a:r>
              <a:rPr lang="nl-NL" noProof="0" dirty="0" err="1"/>
              <a:t>Derde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3"/>
            <a:r>
              <a:rPr lang="nl-NL" noProof="0" dirty="0" err="1"/>
              <a:t>Vierde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4"/>
            <a:r>
              <a:rPr lang="nl-NL" noProof="0" dirty="0" err="1"/>
              <a:t>Vijfde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5218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049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3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194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8233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74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44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12042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612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815954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42238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312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003295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3188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2738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1215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4136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29216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419537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94020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&lt;versie&gt;</a:t>
            </a:r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17470544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967412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28221151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421843951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19176590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</p:spTree>
    <p:extLst>
      <p:ext uri="{BB962C8B-B14F-4D97-AF65-F5344CB8AC3E}">
        <p14:creationId xmlns:p14="http://schemas.microsoft.com/office/powerpoint/2010/main" val="3326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913499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64198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9" y="828240"/>
            <a:ext cx="9156512" cy="602976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651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308144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663004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0647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851779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3099482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95730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36470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968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0"/>
            <a:ext cx="9156512" cy="602976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270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7275447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95795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0000" y="1080000"/>
            <a:ext cx="7524900" cy="720000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62961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/>
          <a:lstStyle/>
          <a:p>
            <a:fld id="{EBBE4B90-5F3D-4E50-A2ED-FAC59CAA5D3F}" type="datetimeFigureOut">
              <a:rPr lang="nl-NL" smtClean="0"/>
              <a:t>4-5-2022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8610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1" y="1245758"/>
            <a:ext cx="8367464" cy="494630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</p:spTree>
    <p:extLst>
      <p:ext uri="{BB962C8B-B14F-4D97-AF65-F5344CB8AC3E}">
        <p14:creationId xmlns:p14="http://schemas.microsoft.com/office/powerpoint/2010/main" val="39268478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3424049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&lt;naam&gt;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8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750">
                <a:solidFill>
                  <a:schemeClr val="bg1"/>
                </a:solidFill>
              </a:defRPr>
            </a:lvl1pPr>
            <a:lvl2pPr marL="342900" indent="0" algn="l">
              <a:buFontTx/>
              <a:buNone/>
              <a:defRPr sz="750">
                <a:solidFill>
                  <a:schemeClr val="bg1"/>
                </a:solidFill>
              </a:defRPr>
            </a:lvl2pPr>
            <a:lvl3pPr marL="685800" indent="0" algn="l">
              <a:buFontTx/>
              <a:buNone/>
              <a:defRPr sz="750">
                <a:solidFill>
                  <a:schemeClr val="bg1"/>
                </a:solidFill>
              </a:defRPr>
            </a:lvl3pPr>
            <a:lvl4pPr marL="1028700" indent="0" algn="l">
              <a:buFontTx/>
              <a:buNone/>
              <a:defRPr sz="750">
                <a:solidFill>
                  <a:schemeClr val="bg1"/>
                </a:solidFill>
              </a:defRPr>
            </a:lvl4pPr>
            <a:lvl5pPr marL="1371600" indent="0" algn="l">
              <a:buFontTx/>
              <a:buNone/>
              <a:defRPr sz="75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&lt;versie&gt;</a:t>
            </a:r>
          </a:p>
        </p:txBody>
      </p:sp>
      <p:sp>
        <p:nvSpPr>
          <p:cNvPr id="23" name="Rechthoek 22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6793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735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694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63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9" y="2413592"/>
            <a:ext cx="3878753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Rechthoek 8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1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Voortgangsdashboard DSO DGOW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337222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275937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6513086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47BA1A54-BE30-7543-9CE9-EE043FC9C205}" type="datetime1">
              <a:rPr lang="nl-NL" smtClean="0"/>
              <a:t>4-5-2022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6723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189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3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2"/>
            <a:ext cx="8216178" cy="1550153"/>
          </a:xfrm>
        </p:spPr>
        <p:txBody>
          <a:bodyPr>
            <a:normAutofit/>
          </a:bodyPr>
          <a:lstStyle>
            <a:lvl1pPr marL="214313" indent="-214313" algn="l">
              <a:buFont typeface="Arial"/>
              <a:buChar char="•"/>
              <a:defRPr sz="1350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&lt;inhoud hoofdstuk&gt;</a:t>
            </a:r>
          </a:p>
          <a:p>
            <a:endParaRPr lang="nl-NL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1452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F9939-7015-1A45-9662-DE01674F1633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624127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9651-CD75-CA46-B5E4-E4187E9A25C9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1" y="1811338"/>
            <a:ext cx="8223250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4699290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A798-D909-9B49-8916-FC9564BF080D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4" y="1811338"/>
            <a:ext cx="4453799" cy="4305685"/>
          </a:xfrm>
        </p:spPr>
        <p:txBody>
          <a:bodyPr>
            <a:normAutofit/>
          </a:bodyPr>
          <a:lstStyle>
            <a:lvl1pPr marL="214313" indent="-214313">
              <a:lnSpc>
                <a:spcPts val="1800"/>
              </a:lnSpc>
              <a:buFont typeface="Arial"/>
              <a:buChar char="•"/>
              <a:defRPr sz="1200">
                <a:solidFill>
                  <a:schemeClr val="tx1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350"/>
            </a:lvl2pPr>
            <a:lvl3pPr marL="685800" indent="0">
              <a:lnSpc>
                <a:spcPts val="1800"/>
              </a:lnSpc>
              <a:buFontTx/>
              <a:buNone/>
              <a:defRPr sz="1350"/>
            </a:lvl3pPr>
            <a:lvl4pPr marL="1028700" indent="0">
              <a:lnSpc>
                <a:spcPts val="1800"/>
              </a:lnSpc>
              <a:buFontTx/>
              <a:buNone/>
              <a:defRPr sz="1350"/>
            </a:lvl4pPr>
            <a:lvl5pPr marL="1371600" indent="0">
              <a:lnSpc>
                <a:spcPts val="1800"/>
              </a:lnSpc>
              <a:buFontTx/>
              <a:buNone/>
              <a:defRPr sz="13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4" y="1811338"/>
            <a:ext cx="3494087" cy="4300538"/>
          </a:xfrm>
        </p:spPr>
        <p:txBody>
          <a:bodyPr/>
          <a:lstStyle/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6504184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8DF4-248B-DC4A-B9F6-4D786D608B94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14313" indent="-214313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557213" indent="-214313" algn="l">
              <a:buFont typeface="Arial"/>
              <a:buChar char="•"/>
              <a:defRPr/>
            </a:lvl2pPr>
            <a:lvl3pPr marL="900113" indent="-214313" algn="l">
              <a:buFont typeface="Arial"/>
              <a:buChar char="•"/>
              <a:defRPr/>
            </a:lvl3pPr>
            <a:lvl4pPr marL="1243013" indent="-214313" algn="l">
              <a:buFont typeface="Arial"/>
              <a:buChar char="•"/>
              <a:defRPr/>
            </a:lvl4pPr>
            <a:lvl5pPr marL="1585913" indent="-214313" algn="l">
              <a:buFont typeface="Arial"/>
              <a:buChar char="•"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3598175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5AB88-AAED-EB4F-8BD2-4164FCEFAC2B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20"/>
            <a:ext cx="9144000" cy="148604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158663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CB94-247E-6C40-B1B9-DD6475A1ACFB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40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8233588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B6C0E-7436-B541-86E9-E59C05298496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4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1" y="1811340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31"/>
            <a:ext cx="3890754" cy="2053685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1514235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3736302" cy="66312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87FC-B56D-1347-9B2F-36B0441E2602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1pPr>
            <a:lvl2pPr marL="3429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2pPr>
            <a:lvl3pPr marL="6858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3pPr>
            <a:lvl4pPr marL="10287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4pPr>
            <a:lvl5pPr marL="1371600" indent="0">
              <a:lnSpc>
                <a:spcPts val="1800"/>
              </a:lnSpc>
              <a:buFontTx/>
              <a:buNone/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9" y="1160464"/>
            <a:ext cx="4235017" cy="4972051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230541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199301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6" y="1168400"/>
            <a:ext cx="6244648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8CFE-B09D-A346-8382-1A55D8C41B56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949409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2919557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5"/>
            <a:ext cx="6244070" cy="519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97F49-103D-AD43-8695-B23F98F44A39}" type="datetime1">
              <a:rPr lang="nl-NL" smtClean="0"/>
              <a:t>4-5-2022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6" y="5765369"/>
            <a:ext cx="6245225" cy="407987"/>
          </a:xfrm>
        </p:spPr>
        <p:txBody>
          <a:bodyPr>
            <a:noAutofit/>
          </a:bodyPr>
          <a:lstStyle>
            <a:lvl1pPr algn="l">
              <a:defRPr sz="1050">
                <a:solidFill>
                  <a:srgbClr val="000000"/>
                </a:solidFill>
              </a:defRPr>
            </a:lvl1pPr>
            <a:lvl2pPr algn="l">
              <a:defRPr sz="1050"/>
            </a:lvl2pPr>
            <a:lvl3pPr algn="l">
              <a:defRPr sz="1050"/>
            </a:lvl3pPr>
            <a:lvl4pPr algn="l">
              <a:defRPr sz="1050"/>
            </a:lvl4pPr>
            <a:lvl5pPr algn="l">
              <a:defRPr sz="105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8" y="1160463"/>
            <a:ext cx="2932546" cy="4159250"/>
          </a:xfrm>
        </p:spPr>
        <p:txBody>
          <a:bodyPr>
            <a:normAutofit/>
          </a:bodyPr>
          <a:lstStyle>
            <a:lvl1pPr>
              <a:defRPr sz="1050"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96668763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47AB5B-60C9-4C02-A6B4-66DE1C034455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568306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7F71AF-7147-404F-82BE-04E87BF7D6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9758B17-A8E4-F146-9EA1-2431A8737F99}" type="datetime1">
              <a:rPr lang="nl-NL" smtClean="0"/>
              <a:t>4-5-2022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79825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sispagina dia (inhou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hoek 19"/>
          <p:cNvSpPr/>
          <p:nvPr/>
        </p:nvSpPr>
        <p:spPr bwMode="auto">
          <a:xfrm>
            <a:off x="0" y="5730478"/>
            <a:ext cx="9144000" cy="1127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24" name="Rechthoek 23"/>
          <p:cNvSpPr/>
          <p:nvPr/>
        </p:nvSpPr>
        <p:spPr bwMode="auto">
          <a:xfrm>
            <a:off x="0" y="5730478"/>
            <a:ext cx="9144000" cy="11275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0" y="5197078"/>
            <a:ext cx="9144000" cy="1328266"/>
            <a:chOff x="0" y="5197078"/>
            <a:chExt cx="9144000" cy="1328266"/>
          </a:xfrm>
          <a:solidFill>
            <a:schemeClr val="tx2"/>
          </a:solidFill>
        </p:grpSpPr>
        <p:sp>
          <p:nvSpPr>
            <p:cNvPr id="19" name="Rechthoek 18"/>
            <p:cNvSpPr/>
            <p:nvPr/>
          </p:nvSpPr>
          <p:spPr bwMode="auto">
            <a:xfrm>
              <a:off x="0" y="5197078"/>
              <a:ext cx="9144000" cy="608186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563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2" charset="0"/>
              </a:endParaRPr>
            </a:p>
          </p:txBody>
        </p:sp>
        <p:sp>
          <p:nvSpPr>
            <p:cNvPr id="22" name="Afgeschuind enkele hoek rechthoek 21"/>
            <p:cNvSpPr/>
            <p:nvPr/>
          </p:nvSpPr>
          <p:spPr bwMode="auto">
            <a:xfrm>
              <a:off x="0" y="5730478"/>
              <a:ext cx="7020272" cy="794866"/>
            </a:xfrm>
            <a:prstGeom prst="snip1Rect">
              <a:avLst>
                <a:gd name="adj" fmla="val 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1" compatLnSpc="1">
              <a:prstTxWarp prst="textNoShape">
                <a:avLst/>
              </a:prstTxWarp>
            </a:bodyPr>
            <a:lstStyle/>
            <a:p>
              <a:pPr marL="0" marR="0" indent="0" algn="ct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l-NL" sz="563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2" charset="0"/>
              </a:endParaRPr>
            </a:p>
          </p:txBody>
        </p:sp>
      </p:grpSp>
      <p:sp>
        <p:nvSpPr>
          <p:cNvPr id="8" name="Zeshoek 7"/>
          <p:cNvSpPr>
            <a:spLocks noChangeAspect="1"/>
          </p:cNvSpPr>
          <p:nvPr/>
        </p:nvSpPr>
        <p:spPr bwMode="auto">
          <a:xfrm>
            <a:off x="-1371599" y="4724400"/>
            <a:ext cx="3031653" cy="26670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0" name="Onderwerp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43000"/>
            <a:ext cx="8229600" cy="457200"/>
          </a:xfrm>
          <a:prstGeom prst="rect">
            <a:avLst/>
          </a:prstGeom>
        </p:spPr>
        <p:txBody>
          <a:bodyPr vert="horz"/>
          <a:lstStyle>
            <a:lvl1pPr>
              <a:buFont typeface="Arial"/>
              <a:buNone/>
              <a:defRPr b="1" baseline="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nl-NL" dirty="0"/>
              <a:t>Onderwerp</a:t>
            </a:r>
          </a:p>
        </p:txBody>
      </p:sp>
      <p:sp>
        <p:nvSpPr>
          <p:cNvPr id="11" name="Zeshoek 10"/>
          <p:cNvSpPr>
            <a:spLocks noChangeAspect="1"/>
          </p:cNvSpPr>
          <p:nvPr/>
        </p:nvSpPr>
        <p:spPr bwMode="auto">
          <a:xfrm>
            <a:off x="-304800" y="4724400"/>
            <a:ext cx="2646773" cy="2328414"/>
          </a:xfrm>
          <a:prstGeom prst="hexagon">
            <a:avLst>
              <a:gd name="adj" fmla="val 28049"/>
              <a:gd name="vf" fmla="val 115470"/>
            </a:avLst>
          </a:prstGeom>
          <a:noFill/>
          <a:ln w="25400" cap="flat" cmpd="sng" algn="ctr">
            <a:solidFill>
              <a:schemeClr val="bg1">
                <a:alpha val="5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4" name="Zeshoek 13"/>
          <p:cNvSpPr>
            <a:spLocks noChangeAspect="1"/>
          </p:cNvSpPr>
          <p:nvPr/>
        </p:nvSpPr>
        <p:spPr bwMode="auto">
          <a:xfrm>
            <a:off x="1793664" y="55626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3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9" name="Zeshoek 8"/>
          <p:cNvSpPr>
            <a:spLocks noChangeAspect="1"/>
          </p:cNvSpPr>
          <p:nvPr/>
        </p:nvSpPr>
        <p:spPr bwMode="auto">
          <a:xfrm>
            <a:off x="1371600" y="53340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4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5" name="Zeshoek 14"/>
          <p:cNvSpPr>
            <a:spLocks noChangeAspect="1"/>
          </p:cNvSpPr>
          <p:nvPr/>
        </p:nvSpPr>
        <p:spPr bwMode="auto">
          <a:xfrm>
            <a:off x="1981205" y="6281917"/>
            <a:ext cx="1309699" cy="1152166"/>
          </a:xfrm>
          <a:prstGeom prst="hexagon">
            <a:avLst>
              <a:gd name="adj" fmla="val 28049"/>
              <a:gd name="vf" fmla="val 115470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13" name="Zeshoek 12"/>
          <p:cNvSpPr>
            <a:spLocks noChangeAspect="1"/>
          </p:cNvSpPr>
          <p:nvPr/>
        </p:nvSpPr>
        <p:spPr bwMode="auto">
          <a:xfrm>
            <a:off x="1412664" y="5867400"/>
            <a:ext cx="1559136" cy="1371600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3">
              <a:alpha val="6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6" name="Zeshoek 5"/>
          <p:cNvSpPr>
            <a:spLocks noChangeAspect="1"/>
          </p:cNvSpPr>
          <p:nvPr/>
        </p:nvSpPr>
        <p:spPr bwMode="auto">
          <a:xfrm>
            <a:off x="-756402" y="5424837"/>
            <a:ext cx="1975602" cy="1737973"/>
          </a:xfrm>
          <a:prstGeom prst="hexagon">
            <a:avLst>
              <a:gd name="adj" fmla="val 28049"/>
              <a:gd name="vf" fmla="val 115470"/>
            </a:avLst>
          </a:prstGeom>
          <a:solidFill>
            <a:schemeClr val="accent5">
              <a:alpha val="7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1435" tIns="25718" rIns="51435" bIns="25718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  <p:sp>
        <p:nvSpPr>
          <p:cNvPr id="5" name="Titel"/>
          <p:cNvSpPr>
            <a:spLocks noGrp="1"/>
          </p:cNvSpPr>
          <p:nvPr>
            <p:ph type="title" hasCustomPrompt="1"/>
          </p:nvPr>
        </p:nvSpPr>
        <p:spPr>
          <a:xfrm>
            <a:off x="457200" y="476672"/>
            <a:ext cx="8229600" cy="5901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4" name="Inhoud"/>
          <p:cNvSpPr>
            <a:spLocks noGrp="1"/>
          </p:cNvSpPr>
          <p:nvPr>
            <p:ph sz="quarter" idx="11"/>
          </p:nvPr>
        </p:nvSpPr>
        <p:spPr>
          <a:xfrm>
            <a:off x="457200" y="1600210"/>
            <a:ext cx="8229600" cy="3413125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tx2"/>
                </a:solidFill>
              </a:defRPr>
            </a:lvl1pPr>
            <a:lvl2pPr>
              <a:defRPr sz="1125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87F71AF-7147-404F-82BE-04E87BF7D64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>
          <a:xfrm>
            <a:off x="3595176" y="6597361"/>
            <a:ext cx="3086100" cy="260649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26" name="Afbeelding 25" descr="Amersfoort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6337" y="5998228"/>
            <a:ext cx="1090463" cy="696079"/>
          </a:xfrm>
          <a:prstGeom prst="rect">
            <a:avLst/>
          </a:prstGeom>
        </p:spPr>
      </p:pic>
      <p:sp>
        <p:nvSpPr>
          <p:cNvPr id="27" name="Rechthoekige driehoek 26"/>
          <p:cNvSpPr/>
          <p:nvPr userDrawn="1"/>
        </p:nvSpPr>
        <p:spPr bwMode="auto">
          <a:xfrm rot="10800000" flipH="1">
            <a:off x="7020274" y="5730478"/>
            <a:ext cx="504056" cy="794866"/>
          </a:xfrm>
          <a:prstGeom prst="rtTriangl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56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108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E54D2-79BB-F440-AAF5-BC2ED9DFCA10}" type="datetime1">
              <a:rPr lang="nl-NL" smtClean="0"/>
              <a:t>4-5-2022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1268E-D995-48C9-BBA4-C33CB06E5DB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9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Relationship Id="rId22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3" Type="http://schemas.openxmlformats.org/officeDocument/2006/relationships/slideLayout" Target="../slideLayouts/slideLayout77.xml"/><Relationship Id="rId21" Type="http://schemas.openxmlformats.org/officeDocument/2006/relationships/slideLayout" Target="../slideLayouts/slideLayout95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94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Relationship Id="rId2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7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690" r:id="rId8"/>
    <p:sldLayoutId id="2147483695" r:id="rId9"/>
    <p:sldLayoutId id="2147483704" r:id="rId10"/>
    <p:sldLayoutId id="2147483703" r:id="rId11"/>
    <p:sldLayoutId id="2147483691" r:id="rId12"/>
    <p:sldLayoutId id="2147483705" r:id="rId13"/>
    <p:sldLayoutId id="2147483706" r:id="rId14"/>
    <p:sldLayoutId id="2147483692" r:id="rId15"/>
    <p:sldLayoutId id="2147483693" r:id="rId16"/>
    <p:sldLayoutId id="2147483694" r:id="rId17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  <p:sldLayoutId id="2147483877" r:id="rId18"/>
    <p:sldLayoutId id="2147483878" r:id="rId19"/>
    <p:sldLayoutId id="2147483881" r:id="rId20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</a:pPr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342900"/>
            <a:fld id="{33B407B4-DD70-D045-8D0A-4EFC055441BF}" type="datetime3">
              <a:rPr lang="nl-NL" smtClean="0"/>
              <a:pPr defTabSz="342900"/>
              <a:t>4/5/22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defTabSz="342900"/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8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4/5/22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  <p:sldLayoutId id="2147483915" r:id="rId15"/>
    <p:sldLayoutId id="2147483916" r:id="rId16"/>
    <p:sldLayoutId id="2147483917" r:id="rId17"/>
    <p:sldLayoutId id="2147483919" r:id="rId18"/>
    <p:sldLayoutId id="2147483920" r:id="rId19"/>
    <p:sldLayoutId id="2147483921" r:id="rId20"/>
  </p:sldLayoutIdLst>
  <p:hf sldNum="0"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6506110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sz="1350">
              <a:solidFill>
                <a:prstClr val="black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2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50" y="1733122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533A509F-3A8E-7442-8C1A-A510B6452387}" type="datetime1">
              <a:rPr lang="nl-NL" smtClean="0"/>
              <a:t>4-5-2022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8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6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  <p:sldLayoutId id="2147483942" r:id="rId17"/>
    <p:sldLayoutId id="2147483944" r:id="rId18"/>
    <p:sldLayoutId id="2147483945" r:id="rId19"/>
    <p:sldLayoutId id="2147483946" r:id="rId20"/>
    <p:sldLayoutId id="2147483947" r:id="rId21"/>
  </p:sldLayoutIdLst>
  <p:hf hdr="0"/>
  <p:txStyles>
    <p:titleStyle>
      <a:lvl1pPr algn="l" defTabSz="342900" rtl="0" eaLnBrk="1" latinLnBrk="0" hangingPunct="1">
        <a:spcBef>
          <a:spcPct val="0"/>
        </a:spcBef>
        <a:buNone/>
        <a:defRPr sz="21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3429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6858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0287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371600" indent="0" algn="l" defTabSz="342900" rtl="0" eaLnBrk="1" latinLnBrk="0" hangingPunct="1">
        <a:lnSpc>
          <a:spcPct val="100000"/>
        </a:lnSpc>
        <a:spcBef>
          <a:spcPct val="20000"/>
        </a:spcBef>
        <a:buFontTx/>
        <a:buNone/>
        <a:defRPr sz="12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110B1E6A-E7AF-46E3-2CBC-9EA150E25B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030"/>
            <a:ext cx="8604000" cy="2264211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7AC4B95B-AC12-437F-A180-A673E306F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969" y="4215397"/>
            <a:ext cx="8409051" cy="226490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5450" y="172305"/>
            <a:ext cx="6720327" cy="663123"/>
          </a:xfrm>
        </p:spPr>
        <p:txBody>
          <a:bodyPr>
            <a:normAutofit/>
          </a:bodyPr>
          <a:lstStyle/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KPI 1a/b – </a:t>
            </a:r>
            <a:r>
              <a:rPr lang="nl-NL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1800" dirty="0">
                <a:latin typeface="Verdana" panose="020B0604030504040204" pitchFamily="34" charset="0"/>
                <a:ea typeface="Verdana" panose="020B0604030504040204" pitchFamily="34" charset="0"/>
              </a:rPr>
              <a:t> voortgang &amp; prognose</a:t>
            </a:r>
            <a:endParaRPr lang="nl-N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79440" y="6479818"/>
            <a:ext cx="8954529" cy="324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indent="-28575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Char char="•"/>
              <a:defRPr sz="1800" b="0" i="0" kern="1200" baseline="0">
                <a:solidFill>
                  <a:srgbClr val="275937"/>
                </a:solidFill>
                <a:latin typeface="Verdana"/>
                <a:ea typeface="+mn-ea"/>
                <a:cs typeface="Verdana"/>
              </a:defRPr>
            </a:lvl1pPr>
            <a:lvl2pPr marL="4572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2pPr>
            <a:lvl3pPr marL="9144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3pPr>
            <a:lvl4pPr marL="13716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4pPr>
            <a:lvl5pPr marL="1828800" indent="0" algn="ctr" defTabSz="457200" rtl="0" eaLnBrk="1" latinLnBrk="0" hangingPunct="1">
              <a:lnSpc>
                <a:spcPct val="100000"/>
              </a:lnSpc>
              <a:spcBef>
                <a:spcPct val="20000"/>
              </a:spcBef>
              <a:buFontTx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Verdana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op deze sheet genoemde % geeft de voortgang weer waarin </a:t>
            </a:r>
            <a:r>
              <a:rPr lang="nl-NL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pDSO</a:t>
            </a:r>
            <a:r>
              <a:rPr lang="nl-NL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aangeeft in hoeverre (na afronding van PI-21) </a:t>
            </a:r>
            <a:r>
              <a:rPr lang="nl-NL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eisen basisniveau gerealiseerd te hebben. Uitgaande van de interpretatie eisen zoals door DSO afgestemd met </a:t>
            </a:r>
            <a:r>
              <a:rPr lang="nl-NL" sz="9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BLM’ers</a:t>
            </a:r>
            <a:r>
              <a:rPr lang="nl-NL" sz="9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en vertegenwoordigers van OG.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79960" y="1660251"/>
            <a:ext cx="7643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%Voortgang Functionele &amp; Generieke eisen </a:t>
            </a:r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gehele Basisniveau eind Q1 2021 is </a:t>
            </a:r>
            <a:r>
              <a:rPr lang="nl-NL" sz="1200" b="1" dirty="0">
                <a:latin typeface="Verdana" panose="020B0604030504040204" pitchFamily="34" charset="0"/>
                <a:ea typeface="Verdana" panose="020B0604030504040204" pitchFamily="34" charset="0"/>
              </a:rPr>
              <a:t>96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79441" y="835428"/>
            <a:ext cx="2232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Ontwikkeling voortgang</a:t>
            </a:r>
          </a:p>
          <a:p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GPVE Realisatie BN:</a:t>
            </a:r>
          </a:p>
        </p:txBody>
      </p:sp>
      <p:graphicFrame>
        <p:nvGraphicFramePr>
          <p:cNvPr id="15" name="Tabel 14">
            <a:extLst>
              <a:ext uri="{FF2B5EF4-FFF2-40B4-BE49-F238E27FC236}">
                <a16:creationId xmlns:a16="http://schemas.microsoft.com/office/drawing/2014/main" id="{BBD2A919-61BD-41BC-ACBA-1DBA6EAEA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73971"/>
              </p:ext>
            </p:extLst>
          </p:nvPr>
        </p:nvGraphicFramePr>
        <p:xfrm>
          <a:off x="2089537" y="1343887"/>
          <a:ext cx="6720326" cy="27936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21916">
                  <a:extLst>
                    <a:ext uri="{9D8B030D-6E8A-4147-A177-3AD203B41FA5}">
                      <a16:colId xmlns:a16="http://schemas.microsoft.com/office/drawing/2014/main" val="2089091288"/>
                    </a:ext>
                  </a:extLst>
                </a:gridCol>
                <a:gridCol w="1024071">
                  <a:extLst>
                    <a:ext uri="{9D8B030D-6E8A-4147-A177-3AD203B41FA5}">
                      <a16:colId xmlns:a16="http://schemas.microsoft.com/office/drawing/2014/main" val="1435964242"/>
                    </a:ext>
                  </a:extLst>
                </a:gridCol>
                <a:gridCol w="1052257">
                  <a:extLst>
                    <a:ext uri="{9D8B030D-6E8A-4147-A177-3AD203B41FA5}">
                      <a16:colId xmlns:a16="http://schemas.microsoft.com/office/drawing/2014/main" val="3845029434"/>
                    </a:ext>
                  </a:extLst>
                </a:gridCol>
                <a:gridCol w="1024072">
                  <a:extLst>
                    <a:ext uri="{9D8B030D-6E8A-4147-A177-3AD203B41FA5}">
                      <a16:colId xmlns:a16="http://schemas.microsoft.com/office/drawing/2014/main" val="2147471197"/>
                    </a:ext>
                  </a:extLst>
                </a:gridCol>
                <a:gridCol w="1587780">
                  <a:extLst>
                    <a:ext uri="{9D8B030D-6E8A-4147-A177-3AD203B41FA5}">
                      <a16:colId xmlns:a16="http://schemas.microsoft.com/office/drawing/2014/main" val="3400861121"/>
                    </a:ext>
                  </a:extLst>
                </a:gridCol>
                <a:gridCol w="1010230">
                  <a:extLst>
                    <a:ext uri="{9D8B030D-6E8A-4147-A177-3AD203B41FA5}">
                      <a16:colId xmlns:a16="http://schemas.microsoft.com/office/drawing/2014/main" val="3979740059"/>
                    </a:ext>
                  </a:extLst>
                </a:gridCol>
              </a:tblGrid>
              <a:tr h="279369">
                <a:tc>
                  <a:txBody>
                    <a:bodyPr/>
                    <a:lstStyle/>
                    <a:p>
                      <a:pPr algn="ctr"/>
                      <a:r>
                        <a:rPr lang="nl-NL" sz="1200" b="0" dirty="0"/>
                        <a:t>94%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0" dirty="0"/>
                        <a:t>94%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95%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96%</a:t>
                      </a:r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dirty="0"/>
                        <a:t>96%         </a:t>
                      </a:r>
                      <a:r>
                        <a:rPr lang="nl-NL" sz="1200" i="1" dirty="0"/>
                        <a:t>(96%)</a:t>
                      </a:r>
                    </a:p>
                  </a:txBody>
                  <a:tcPr marL="36000" marR="36000" marT="36000" marB="360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96%</a:t>
                      </a:r>
                    </a:p>
                  </a:txBody>
                  <a:tcPr marL="36000" marR="36000"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075291"/>
                  </a:ext>
                </a:extLst>
              </a:tr>
            </a:tbl>
          </a:graphicData>
        </a:graphic>
      </p:graphicFrame>
      <p:sp>
        <p:nvSpPr>
          <p:cNvPr id="12" name="Tekstballon: rechthoek 11">
            <a:extLst>
              <a:ext uri="{FF2B5EF4-FFF2-40B4-BE49-F238E27FC236}">
                <a16:creationId xmlns:a16="http://schemas.microsoft.com/office/drawing/2014/main" id="{715C1D32-C1DF-41F6-8CF4-7146F95AB364}"/>
              </a:ext>
            </a:extLst>
          </p:cNvPr>
          <p:cNvSpPr/>
          <p:nvPr/>
        </p:nvSpPr>
        <p:spPr>
          <a:xfrm>
            <a:off x="6505171" y="53502"/>
            <a:ext cx="2541211" cy="566849"/>
          </a:xfrm>
          <a:prstGeom prst="wedgeRectCallout">
            <a:avLst>
              <a:gd name="adj1" fmla="val -17721"/>
              <a:gd name="adj2" fmla="val 121762"/>
            </a:avLst>
          </a:prstGeom>
          <a:gradFill>
            <a:gsLst>
              <a:gs pos="0">
                <a:srgbClr val="AFD268"/>
              </a:gs>
              <a:gs pos="100000">
                <a:schemeClr val="accent3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18000" tIns="36000" rIns="18000" bIns="36000" rtlCol="0" anchor="ctr"/>
          <a:lstStyle/>
          <a:p>
            <a:pPr algn="ctr">
              <a:lnSpc>
                <a:spcPts val="1300"/>
              </a:lnSpc>
            </a:pPr>
            <a:r>
              <a:rPr lang="nl-NL" sz="1200" dirty="0">
                <a:solidFill>
                  <a:srgbClr val="002060"/>
                </a:solidFill>
              </a:rPr>
              <a:t>Door </a:t>
            </a:r>
            <a:r>
              <a:rPr lang="nl-NL" sz="1200" dirty="0" err="1">
                <a:solidFill>
                  <a:srgbClr val="002060"/>
                </a:solidFill>
              </a:rPr>
              <a:t>robuustmaken</a:t>
            </a:r>
            <a:r>
              <a:rPr lang="nl-NL" sz="1200" dirty="0">
                <a:solidFill>
                  <a:srgbClr val="002060"/>
                </a:solidFill>
              </a:rPr>
              <a:t> is er (op percentueel niveau) geen sprake van functionele voortgang</a:t>
            </a:r>
          </a:p>
        </p:txBody>
      </p: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018F4DB2-4A55-4641-BC3F-508E42737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035768"/>
              </p:ext>
            </p:extLst>
          </p:nvPr>
        </p:nvGraphicFramePr>
        <p:xfrm>
          <a:off x="2089537" y="907132"/>
          <a:ext cx="6720326" cy="437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21916">
                  <a:extLst>
                    <a:ext uri="{9D8B030D-6E8A-4147-A177-3AD203B41FA5}">
                      <a16:colId xmlns:a16="http://schemas.microsoft.com/office/drawing/2014/main" val="2089091288"/>
                    </a:ext>
                  </a:extLst>
                </a:gridCol>
                <a:gridCol w="1024071">
                  <a:extLst>
                    <a:ext uri="{9D8B030D-6E8A-4147-A177-3AD203B41FA5}">
                      <a16:colId xmlns:a16="http://schemas.microsoft.com/office/drawing/2014/main" val="1435964242"/>
                    </a:ext>
                  </a:extLst>
                </a:gridCol>
                <a:gridCol w="1052257">
                  <a:extLst>
                    <a:ext uri="{9D8B030D-6E8A-4147-A177-3AD203B41FA5}">
                      <a16:colId xmlns:a16="http://schemas.microsoft.com/office/drawing/2014/main" val="3845029434"/>
                    </a:ext>
                  </a:extLst>
                </a:gridCol>
                <a:gridCol w="1024072">
                  <a:extLst>
                    <a:ext uri="{9D8B030D-6E8A-4147-A177-3AD203B41FA5}">
                      <a16:colId xmlns:a16="http://schemas.microsoft.com/office/drawing/2014/main" val="2147471197"/>
                    </a:ext>
                  </a:extLst>
                </a:gridCol>
                <a:gridCol w="1587780">
                  <a:extLst>
                    <a:ext uri="{9D8B030D-6E8A-4147-A177-3AD203B41FA5}">
                      <a16:colId xmlns:a16="http://schemas.microsoft.com/office/drawing/2014/main" val="3400861121"/>
                    </a:ext>
                  </a:extLst>
                </a:gridCol>
                <a:gridCol w="1010230">
                  <a:extLst>
                    <a:ext uri="{9D8B030D-6E8A-4147-A177-3AD203B41FA5}">
                      <a16:colId xmlns:a16="http://schemas.microsoft.com/office/drawing/2014/main" val="3979740059"/>
                    </a:ext>
                  </a:extLst>
                </a:gridCol>
              </a:tblGrid>
              <a:tr h="279369"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PI-17</a:t>
                      </a:r>
                      <a:r>
                        <a:rPr lang="nl-NL" sz="1100" b="0" dirty="0"/>
                        <a:t> (Q1 2021)</a:t>
                      </a:r>
                    </a:p>
                    <a:p>
                      <a:pPr algn="ctr"/>
                      <a:r>
                        <a:rPr lang="nl-NL" sz="1200" b="0" dirty="0"/>
                        <a:t>Gerealiseerd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PI-18 </a:t>
                      </a:r>
                      <a:r>
                        <a:rPr lang="nl-NL" sz="1100" b="0" dirty="0"/>
                        <a:t>(Q2</a:t>
                      </a:r>
                      <a:r>
                        <a:rPr lang="nl-NL" sz="1100" b="0" baseline="0" dirty="0"/>
                        <a:t> </a:t>
                      </a:r>
                      <a:r>
                        <a:rPr lang="nl-NL" sz="1100" b="0" dirty="0"/>
                        <a:t>2021)</a:t>
                      </a:r>
                    </a:p>
                    <a:p>
                      <a:pPr algn="ctr"/>
                      <a:r>
                        <a:rPr lang="nl-NL" sz="1200" b="0" dirty="0"/>
                        <a:t>Gerealiseerd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PI-19 </a:t>
                      </a:r>
                      <a:r>
                        <a:rPr lang="nl-NL" sz="1100" b="0" dirty="0"/>
                        <a:t>(Q3 2021)</a:t>
                      </a:r>
                    </a:p>
                    <a:p>
                      <a:pPr algn="ctr"/>
                      <a:r>
                        <a:rPr lang="nl-NL" sz="1200" b="0" dirty="0"/>
                        <a:t>Gerealiseerd</a:t>
                      </a:r>
                    </a:p>
                  </a:txBody>
                  <a:tcPr marL="36000" marR="36000" marT="36000" marB="3600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PI-20 </a:t>
                      </a:r>
                      <a:r>
                        <a:rPr lang="nl-NL" sz="1100" b="0" dirty="0"/>
                        <a:t>(Q4</a:t>
                      </a:r>
                      <a:r>
                        <a:rPr lang="nl-NL" sz="1100" b="0" baseline="0" dirty="0"/>
                        <a:t> </a:t>
                      </a:r>
                      <a:r>
                        <a:rPr lang="nl-NL" sz="1100" b="0" dirty="0"/>
                        <a:t>2021)</a:t>
                      </a:r>
                    </a:p>
                    <a:p>
                      <a:pPr algn="ctr"/>
                      <a:r>
                        <a:rPr lang="nl-NL" sz="1200" b="0" dirty="0"/>
                        <a:t>Gerealiseerd</a:t>
                      </a:r>
                    </a:p>
                  </a:txBody>
                  <a:tcPr marL="36000" marR="36000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PI-21 </a:t>
                      </a:r>
                      <a:r>
                        <a:rPr lang="nl-NL" sz="1100" b="0" dirty="0"/>
                        <a:t>(Q1</a:t>
                      </a:r>
                      <a:r>
                        <a:rPr lang="nl-NL" sz="1100" b="0" baseline="0" dirty="0"/>
                        <a:t> </a:t>
                      </a:r>
                      <a:r>
                        <a:rPr lang="nl-NL" sz="1100" b="0" dirty="0"/>
                        <a:t>2021)</a:t>
                      </a:r>
                    </a:p>
                    <a:p>
                      <a:pPr algn="ctr"/>
                      <a:r>
                        <a:rPr lang="nl-NL" sz="1200" b="0" dirty="0"/>
                        <a:t>Gerealiseerd </a:t>
                      </a:r>
                      <a:r>
                        <a:rPr lang="nl-NL" sz="1200" b="0" i="1" dirty="0"/>
                        <a:t>(Prognose)</a:t>
                      </a:r>
                    </a:p>
                  </a:txBody>
                  <a:tcPr marL="36000" marR="36000" marT="36000" marB="3600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PI-22 </a:t>
                      </a:r>
                      <a:r>
                        <a:rPr lang="nl-NL" sz="1100" b="0" dirty="0"/>
                        <a:t>(Q2</a:t>
                      </a:r>
                      <a:r>
                        <a:rPr lang="nl-NL" sz="1100" b="0" baseline="0" dirty="0"/>
                        <a:t> </a:t>
                      </a:r>
                      <a:r>
                        <a:rPr lang="nl-NL" sz="1100" b="0" dirty="0"/>
                        <a:t>2022)</a:t>
                      </a:r>
                    </a:p>
                    <a:p>
                      <a:pPr algn="ctr"/>
                      <a:r>
                        <a:rPr lang="nl-NL" sz="1200" b="0" dirty="0"/>
                        <a:t>Prognose</a:t>
                      </a:r>
                    </a:p>
                  </a:txBody>
                  <a:tcPr marL="36000" marR="36000" marT="36000" marB="36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36001"/>
                  </a:ext>
                </a:extLst>
              </a:tr>
            </a:tbl>
          </a:graphicData>
        </a:graphic>
      </p:graphicFrame>
      <p:sp>
        <p:nvSpPr>
          <p:cNvPr id="16" name="Tijdelijke aanduiding voor datum 2">
            <a:extLst>
              <a:ext uri="{FF2B5EF4-FFF2-40B4-BE49-F238E27FC236}">
                <a16:creationId xmlns:a16="http://schemas.microsoft.com/office/drawing/2014/main" id="{5D60E66F-13CF-4297-B1C3-EE91BCB5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10400" y="6500580"/>
            <a:ext cx="2133600" cy="365125"/>
          </a:xfrm>
        </p:spPr>
        <p:txBody>
          <a:bodyPr/>
          <a:lstStyle/>
          <a:p>
            <a:r>
              <a:rPr lang="nl-NL" sz="800" dirty="0"/>
              <a:t>04/05/22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41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Afbeelding 18">
            <a:extLst>
              <a:ext uri="{FF2B5EF4-FFF2-40B4-BE49-F238E27FC236}">
                <a16:creationId xmlns:a16="http://schemas.microsoft.com/office/drawing/2014/main" id="{EEC8D970-6E56-DD74-6DD1-285E84640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5207" y="1885762"/>
            <a:ext cx="4533900" cy="253365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212C9E99-F8D9-A554-668C-A7E4AC907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64" y="3768726"/>
            <a:ext cx="4533900" cy="253365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2E9E2300-09E7-1613-3C14-EA9960169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891" y="935636"/>
            <a:ext cx="3700463" cy="2700338"/>
          </a:xfrm>
          <a:prstGeom prst="rect">
            <a:avLst/>
          </a:pr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312FDEB0-EE16-47B0-AC5C-2E3489503CAA}"/>
              </a:ext>
            </a:extLst>
          </p:cNvPr>
          <p:cNvSpPr txBox="1"/>
          <p:nvPr/>
        </p:nvSpPr>
        <p:spPr>
          <a:xfrm>
            <a:off x="5235622" y="4339800"/>
            <a:ext cx="2841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1-2022: </a:t>
            </a:r>
            <a:r>
              <a:rPr lang="nl-NL" sz="1200" dirty="0"/>
              <a:t>voortgang </a:t>
            </a:r>
            <a:r>
              <a:rPr lang="nl-NL" sz="1200" dirty="0" err="1"/>
              <a:t>GPvE</a:t>
            </a:r>
            <a:r>
              <a:rPr lang="nl-NL" sz="1200" dirty="0"/>
              <a:t> % </a:t>
            </a:r>
            <a:r>
              <a:rPr lang="nl-NL" sz="1200" dirty="0" err="1"/>
              <a:t>tbv</a:t>
            </a:r>
            <a:r>
              <a:rPr lang="nl-NL" sz="1200" dirty="0"/>
              <a:t> oefenen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7010401" y="6496590"/>
            <a:ext cx="2133600" cy="365125"/>
          </a:xfrm>
        </p:spPr>
        <p:txBody>
          <a:bodyPr/>
          <a:lstStyle/>
          <a:p>
            <a:r>
              <a:rPr lang="nl-NL" sz="800" dirty="0"/>
              <a:t>04/05/22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055450" y="172305"/>
            <a:ext cx="76885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rgbClr val="275937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KPI 1a/b – </a:t>
            </a:r>
            <a:r>
              <a:rPr lang="nl-NL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GPvE</a:t>
            </a: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 voortgang</a:t>
            </a:r>
            <a:b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1400" b="0" i="1" dirty="0">
                <a:latin typeface="Verdana" panose="020B0604030504040204" pitchFamily="34" charset="0"/>
                <a:ea typeface="Verdana" panose="020B0604030504040204" pitchFamily="34" charset="0"/>
              </a:rPr>
              <a:t>Huidige voortgang </a:t>
            </a:r>
            <a:r>
              <a:rPr lang="nl-NL" sz="1400" b="0" i="1" dirty="0" err="1">
                <a:latin typeface="Verdana" panose="020B0604030504040204" pitchFamily="34" charset="0"/>
                <a:ea typeface="Verdana" panose="020B0604030504040204" pitchFamily="34" charset="0"/>
              </a:rPr>
              <a:t>tbv</a:t>
            </a:r>
            <a:r>
              <a:rPr lang="nl-NL" sz="1400" b="0" i="1" dirty="0">
                <a:latin typeface="Verdana" panose="020B0604030504040204" pitchFamily="34" charset="0"/>
                <a:ea typeface="Verdana" panose="020B0604030504040204" pitchFamily="34" charset="0"/>
              </a:rPr>
              <a:t> mijlpalen 1-2021 / 4-2021 / 1-2022</a:t>
            </a:r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A33D8893-2873-4552-932A-61AA7E75A54F}"/>
              </a:ext>
            </a:extLst>
          </p:cNvPr>
          <p:cNvSpPr/>
          <p:nvPr/>
        </p:nvSpPr>
        <p:spPr>
          <a:xfrm>
            <a:off x="4606505" y="7061005"/>
            <a:ext cx="5465330" cy="2358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446314" y="6229388"/>
            <a:ext cx="4963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1-2022: </a:t>
            </a:r>
            <a:r>
              <a:rPr lang="nl-NL" sz="1200" dirty="0"/>
              <a:t>voortgang </a:t>
            </a:r>
            <a:r>
              <a:rPr lang="nl-NL" sz="1200" dirty="0" err="1"/>
              <a:t>GPvE</a:t>
            </a:r>
            <a:r>
              <a:rPr lang="nl-NL" sz="1200" dirty="0"/>
              <a:t> % </a:t>
            </a:r>
            <a:r>
              <a:rPr lang="nl-NL" sz="1200" dirty="0" err="1"/>
              <a:t>tbv</a:t>
            </a:r>
            <a:r>
              <a:rPr lang="nl-NL" sz="1200" dirty="0"/>
              <a:t> inwerkingtreding per 7-2022</a:t>
            </a:r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9024A1DE-9D44-4261-806A-C338D8E9CE28}"/>
              </a:ext>
            </a:extLst>
          </p:cNvPr>
          <p:cNvSpPr/>
          <p:nvPr/>
        </p:nvSpPr>
        <p:spPr>
          <a:xfrm>
            <a:off x="4511119" y="737587"/>
            <a:ext cx="4632881" cy="1907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5D680BB6-72F8-4E08-8D37-673287124311}"/>
              </a:ext>
            </a:extLst>
          </p:cNvPr>
          <p:cNvSpPr/>
          <p:nvPr/>
        </p:nvSpPr>
        <p:spPr>
          <a:xfrm>
            <a:off x="8930510" y="702870"/>
            <a:ext cx="214990" cy="55190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83611F3A-498E-4D50-B78D-F269B6070F5A}"/>
              </a:ext>
            </a:extLst>
          </p:cNvPr>
          <p:cNvSpPr/>
          <p:nvPr/>
        </p:nvSpPr>
        <p:spPr>
          <a:xfrm>
            <a:off x="4544575" y="6150636"/>
            <a:ext cx="4599426" cy="3251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DA9B0427-A412-4549-BE35-3292FBD83901}"/>
              </a:ext>
            </a:extLst>
          </p:cNvPr>
          <p:cNvCxnSpPr>
            <a:cxnSpLocks/>
          </p:cNvCxnSpPr>
          <p:nvPr/>
        </p:nvCxnSpPr>
        <p:spPr>
          <a:xfrm>
            <a:off x="3723588" y="2764332"/>
            <a:ext cx="1176112" cy="324942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Rechthoek 46">
            <a:extLst>
              <a:ext uri="{FF2B5EF4-FFF2-40B4-BE49-F238E27FC236}">
                <a16:creationId xmlns:a16="http://schemas.microsoft.com/office/drawing/2014/main" id="{3BAA2A4A-7152-427B-A2D8-3AD6E1E6B588}"/>
              </a:ext>
            </a:extLst>
          </p:cNvPr>
          <p:cNvSpPr/>
          <p:nvPr/>
        </p:nvSpPr>
        <p:spPr>
          <a:xfrm rot="2375934" flipH="1">
            <a:off x="1169518" y="3088831"/>
            <a:ext cx="533759" cy="6100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7D79A707-1040-4D14-B076-5EF1CBCB6952}"/>
              </a:ext>
            </a:extLst>
          </p:cNvPr>
          <p:cNvCxnSpPr>
            <a:cxnSpLocks/>
          </p:cNvCxnSpPr>
          <p:nvPr/>
        </p:nvCxnSpPr>
        <p:spPr>
          <a:xfrm flipH="1">
            <a:off x="1680792" y="2602916"/>
            <a:ext cx="544856" cy="1196104"/>
          </a:xfrm>
          <a:prstGeom prst="straightConnector1">
            <a:avLst/>
          </a:prstGeom>
          <a:ln w="127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49185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b72d85-645c-4135-9dc2-064ed6bbd60d">
      <Terms xmlns="http://schemas.microsoft.com/office/infopath/2007/PartnerControls"/>
    </lcf76f155ced4ddcb4097134ff3c332f>
    <TaxCatchAll xmlns="57291170-a05f-427c-9450-23109c5b58a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E89826ACF2144F92633487015B30A1" ma:contentTypeVersion="14" ma:contentTypeDescription="Een nieuw document maken." ma:contentTypeScope="" ma:versionID="3d46dce1a7e465a6e5ee2758cb2c5a90">
  <xsd:schema xmlns:xsd="http://www.w3.org/2001/XMLSchema" xmlns:xs="http://www.w3.org/2001/XMLSchema" xmlns:p="http://schemas.microsoft.com/office/2006/metadata/properties" xmlns:ns2="47b72d85-645c-4135-9dc2-064ed6bbd60d" xmlns:ns3="57291170-a05f-427c-9450-23109c5b58a9" targetNamespace="http://schemas.microsoft.com/office/2006/metadata/properties" ma:root="true" ma:fieldsID="5839028dcb59b40999398d601e0f908d" ns2:_="" ns3:_="">
    <xsd:import namespace="47b72d85-645c-4135-9dc2-064ed6bbd60d"/>
    <xsd:import namespace="57291170-a05f-427c-9450-23109c5b58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72d85-645c-4135-9dc2-064ed6bbd6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0686c6ab-6d30-47f2-8615-ae0df19793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291170-a05f-427c-9450-23109c5b58a9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eacf0cb-fd96-4802-aaa3-b8dd564d6c87}" ma:internalName="TaxCatchAll" ma:showField="CatchAllData" ma:web="57291170-a05f-427c-9450-23109c5b58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E3BB27-ECBD-4D02-840E-A4B7A41D32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168EC1-3576-4698-8AA3-B71DE3DBB9B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E8C2645-8E67-4B53-92DF-52439DE4245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177</Words>
  <Application>Microsoft Office PowerPoint</Application>
  <PresentationFormat>Diavoorstelling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5</vt:i4>
      </vt:variant>
      <vt:variant>
        <vt:lpstr>Diatitels</vt:lpstr>
      </vt:variant>
      <vt:variant>
        <vt:i4>2</vt:i4>
      </vt:variant>
    </vt:vector>
  </HeadingPairs>
  <TitlesOfParts>
    <vt:vector size="11" baseType="lpstr">
      <vt:lpstr>Arial</vt:lpstr>
      <vt:lpstr>Calibri</vt:lpstr>
      <vt:lpstr>Trebuchet MS</vt:lpstr>
      <vt:lpstr>Verdana</vt:lpstr>
      <vt:lpstr>Aangepast ontwerp</vt:lpstr>
      <vt:lpstr>1_Aangepast ontwerp</vt:lpstr>
      <vt:lpstr>2_Aangepast ontwerp</vt:lpstr>
      <vt:lpstr>3_Aangepast ontwerp</vt:lpstr>
      <vt:lpstr>4_Aangepast ontwerp</vt:lpstr>
      <vt:lpstr>KPI 1a/b – GPvE voortgang &amp; prognose</vt:lpstr>
      <vt:lpstr>PowerPoint-presentatie</vt:lpstr>
    </vt:vector>
  </TitlesOfParts>
  <Company>Kriskras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Ewoud ten Hove</dc:creator>
  <cp:lastModifiedBy>Bloksma, Ron</cp:lastModifiedBy>
  <cp:revision>473</cp:revision>
  <dcterms:created xsi:type="dcterms:W3CDTF">2017-01-06T08:36:46Z</dcterms:created>
  <dcterms:modified xsi:type="dcterms:W3CDTF">2022-05-04T16:33:42Z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0x010100FEE89826ACF2144F92633487015B30A1</vt:lpwstr>
  </property>
</Properties>
</file>